
<file path=[Content_Types].xml><?xml version="1.0" encoding="utf-8"?>
<Types xmlns="http://schemas.openxmlformats.org/package/2006/content-types">
  <Default Extension="bmp" ContentType="image/bmp"/>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86" r:id="rId2"/>
    <p:sldId id="280" r:id="rId3"/>
    <p:sldId id="281" r:id="rId4"/>
    <p:sldId id="283" r:id="rId5"/>
    <p:sldId id="284" r:id="rId6"/>
    <p:sldId id="256" r:id="rId7"/>
    <p:sldId id="263" r:id="rId8"/>
    <p:sldId id="270" r:id="rId9"/>
    <p:sldId id="259" r:id="rId10"/>
    <p:sldId id="272" r:id="rId11"/>
    <p:sldId id="266" r:id="rId12"/>
    <p:sldId id="275" r:id="rId13"/>
    <p:sldId id="260" r:id="rId14"/>
    <p:sldId id="273" r:id="rId15"/>
    <p:sldId id="274" r:id="rId16"/>
    <p:sldId id="292" r:id="rId17"/>
    <p:sldId id="293" r:id="rId18"/>
    <p:sldId id="294" r:id="rId19"/>
    <p:sldId id="287" r:id="rId20"/>
    <p:sldId id="288" r:id="rId21"/>
    <p:sldId id="289" r:id="rId22"/>
    <p:sldId id="290" r:id="rId23"/>
    <p:sldId id="291" r:id="rId24"/>
    <p:sldId id="29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116" y="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32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noEditPoints="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a:p>
            <a:endParaRPr lang="en-US"/>
          </a:p>
        </p:txBody>
      </p:sp>
      <p:sp>
        <p:nvSpPr>
          <p:cNvPr id="3" name="Date Placeholder 2"/>
          <p:cNvSpPr>
            <a:spLocks noGrp="1" noEditPoints="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a:p>
          <a:p>
            <a:r>
              <a:rPr lang="en-US"/>
              <a:t>*</a:t>
            </a:r>
          </a:p>
        </p:txBody>
      </p:sp>
      <p:sp>
        <p:nvSpPr>
          <p:cNvPr id="4" name="Slide Image Placeholder 3"/>
          <p:cNvSpPr>
            <a:spLocks noGrp="1" noRot="1" noChangeAspect="1" noEditPoints="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a:p>
            <a:endParaRPr lang="en-US"/>
          </a:p>
        </p:txBody>
      </p:sp>
      <p:sp>
        <p:nvSpPr>
          <p:cNvPr id="5" name="Notes Placeholder 4"/>
          <p:cNvSpPr>
            <a:spLocks noGrp="1" noEditPoints="1"/>
          </p:cNvSpPr>
          <p:nvPr>
            <p:ph type="body" sz="quarter" idx="3"/>
          </p:nvPr>
        </p:nvSpPr>
        <p:spPr>
          <a:xfrm>
            <a:off x="685800" y="4343400"/>
            <a:ext cx="5486400" cy="4114800"/>
          </a:xfrm>
          <a:prstGeom prst="rect">
            <a:avLst/>
          </a:prstGeom>
        </p:spPr>
        <p:txBody>
          <a:bodyPr vert="horz" lIns="91440" tIns="45720" rIns="91440" bIns="45720" rtlCol="0"/>
          <a:lstStyle/>
          <a:p>
            <a:pPr lvl="0"/>
            <a:endParaRP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EditPoints="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a:p>
            <a:endParaRPr lang="en-US"/>
          </a:p>
        </p:txBody>
      </p:sp>
      <p:sp>
        <p:nvSpPr>
          <p:cNvPr id="7" name="Slide Number Placeholder 6"/>
          <p:cNvSpPr>
            <a:spLocks noGrp="1" noEditPoints="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endParaRPr/>
          </a:p>
          <a:p>
            <a:r>
              <a:rPr lang="en-US"/>
              <a:t>#</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43000" y="685800"/>
            <a:ext cx="4572000" cy="342900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6CC36924-FBF7-4B06-B3C9-F1BE47B694E5}"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43000" y="685800"/>
            <a:ext cx="4572000" cy="342900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3DB0462E-15FE-458B-916B-EAE8A8F6DD6A}" type="slidenum">
              <a:rPr lang="en-US" smtClean="0"/>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43000" y="685800"/>
            <a:ext cx="4572000" cy="342900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517A4D63-A26D-4723-92B5-130E28FCD0B9}" type="slidenum">
              <a:rPr lang="en-US" smtClean="0"/>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43000" y="685800"/>
            <a:ext cx="4572000" cy="342900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FBB1EED8-1F2E-4F30-AA64-1BF6939059E4}" type="slidenum">
              <a:rPr lang="en-US" smtClean="0"/>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43000" y="685800"/>
            <a:ext cx="4572000" cy="342900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22C13824-6430-4F30-B77B-E34097B31504}" type="slidenum">
              <a:rPr lang="en-US" smtClean="0"/>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43000" y="685800"/>
            <a:ext cx="4572000" cy="342900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EFBD0CE4-95AE-4D52-8849-738F80085775}" type="slidenum">
              <a:rPr lang="en-US" smtClean="0"/>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43000" y="685800"/>
            <a:ext cx="4572000" cy="342900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346EDE88-9689-4A79-B612-57F7D251AB60}" type="slidenum">
              <a:rPr lang="en-US" smtClean="0"/>
              <a:t>16</a:t>
            </a:fld>
            <a:endParaRPr lang="en-US"/>
          </a:p>
        </p:txBody>
      </p:sp>
    </p:spTree>
    <p:extLst>
      <p:ext uri="{BB962C8B-B14F-4D97-AF65-F5344CB8AC3E}">
        <p14:creationId xmlns:p14="http://schemas.microsoft.com/office/powerpoint/2010/main" val="1419124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43000" y="685800"/>
            <a:ext cx="4572000" cy="342900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5CC9E2D5-5988-45E5-BD12-75F567F9DDE1}" type="slidenum">
              <a:rPr lang="en-US" smtClean="0"/>
              <a:t>17</a:t>
            </a:fld>
            <a:endParaRPr lang="en-US"/>
          </a:p>
        </p:txBody>
      </p:sp>
    </p:spTree>
    <p:extLst>
      <p:ext uri="{BB962C8B-B14F-4D97-AF65-F5344CB8AC3E}">
        <p14:creationId xmlns:p14="http://schemas.microsoft.com/office/powerpoint/2010/main" val="3354075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43000" y="685800"/>
            <a:ext cx="4572000" cy="342900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76CEE0D1-66DA-4C2C-8CBA-2200FB5C5BD9}" type="slidenum">
              <a:rPr lang="en-US" smtClean="0"/>
              <a:t>18</a:t>
            </a:fld>
            <a:endParaRPr lang="en-US"/>
          </a:p>
        </p:txBody>
      </p:sp>
    </p:spTree>
    <p:extLst>
      <p:ext uri="{BB962C8B-B14F-4D97-AF65-F5344CB8AC3E}">
        <p14:creationId xmlns:p14="http://schemas.microsoft.com/office/powerpoint/2010/main" val="719306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43000" y="685800"/>
            <a:ext cx="4572000" cy="342900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A475CD35-CE32-4A4C-B723-BC6312EA9552}" type="slidenum">
              <a:rPr lang="en-US" smtClean="0"/>
              <a:t>19</a:t>
            </a:fld>
            <a:endParaRPr lang="en-US"/>
          </a:p>
        </p:txBody>
      </p:sp>
    </p:spTree>
    <p:extLst>
      <p:ext uri="{BB962C8B-B14F-4D97-AF65-F5344CB8AC3E}">
        <p14:creationId xmlns:p14="http://schemas.microsoft.com/office/powerpoint/2010/main" val="2221682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43000" y="685800"/>
            <a:ext cx="4572000" cy="342900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1EB4E405-BA9F-42BF-98D1-A170ECEA6AC3}" type="slidenum">
              <a:rPr lang="en-US" smtClean="0"/>
              <a:t>20</a:t>
            </a:fld>
            <a:endParaRPr lang="en-US"/>
          </a:p>
        </p:txBody>
      </p:sp>
    </p:spTree>
    <p:extLst>
      <p:ext uri="{BB962C8B-B14F-4D97-AF65-F5344CB8AC3E}">
        <p14:creationId xmlns:p14="http://schemas.microsoft.com/office/powerpoint/2010/main" val="3211981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43000" y="685800"/>
            <a:ext cx="4572000" cy="342900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B07BACC7-37C0-4EB5-9724-F753EA3464C8}" type="slidenum">
              <a:rPr lang="en-US" smtClean="0"/>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43000" y="685800"/>
            <a:ext cx="4572000" cy="342900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C9AA4E60-87CF-4D80-BC30-810FA00BB43A}" type="slidenum">
              <a:rPr lang="en-US" smtClean="0"/>
              <a:t>21</a:t>
            </a:fld>
            <a:endParaRPr lang="en-US"/>
          </a:p>
        </p:txBody>
      </p:sp>
    </p:spTree>
    <p:extLst>
      <p:ext uri="{BB962C8B-B14F-4D97-AF65-F5344CB8AC3E}">
        <p14:creationId xmlns:p14="http://schemas.microsoft.com/office/powerpoint/2010/main" val="2459126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43000" y="685800"/>
            <a:ext cx="4572000" cy="342900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2819FA50-63E6-45FC-A116-8B3F82A7DEFC}" type="slidenum">
              <a:rPr lang="en-US" smtClean="0"/>
              <a:t>22</a:t>
            </a:fld>
            <a:endParaRPr lang="en-US"/>
          </a:p>
        </p:txBody>
      </p:sp>
    </p:spTree>
    <p:extLst>
      <p:ext uri="{BB962C8B-B14F-4D97-AF65-F5344CB8AC3E}">
        <p14:creationId xmlns:p14="http://schemas.microsoft.com/office/powerpoint/2010/main" val="3926964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43000" y="685800"/>
            <a:ext cx="4572000" cy="342900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E7168A5D-37DE-4245-B4F6-AD106A9ACBEC}" type="slidenum">
              <a:rPr lang="en-US" smtClean="0"/>
              <a:t>23</a:t>
            </a:fld>
            <a:endParaRPr lang="en-US"/>
          </a:p>
        </p:txBody>
      </p:sp>
    </p:spTree>
    <p:extLst>
      <p:ext uri="{BB962C8B-B14F-4D97-AF65-F5344CB8AC3E}">
        <p14:creationId xmlns:p14="http://schemas.microsoft.com/office/powerpoint/2010/main" val="1062502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43000" y="685800"/>
            <a:ext cx="4572000" cy="342900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73966B6D-A09B-4170-BE9A-2FE9ADA37A99}"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43000" y="685800"/>
            <a:ext cx="4572000" cy="342900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9179C693-5835-4130-A0B5-9FFA831DB6CB}"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43000" y="685800"/>
            <a:ext cx="4572000" cy="342900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4F3E5851-1F34-4372-B794-BF836F13701F}"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43000" y="685800"/>
            <a:ext cx="4572000" cy="342900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E6D8EB2A-6F73-4F95-A050-993DC4153235}"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43000" y="685800"/>
            <a:ext cx="4572000" cy="342900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89D856CE-5E0C-48CE-9A16-CE2A92C71078}"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43000" y="685800"/>
            <a:ext cx="4572000" cy="342900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142A2577-2A57-4F44-A363-0C224D2CC8E0}"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43000" y="685800"/>
            <a:ext cx="4572000" cy="3429000"/>
          </a:xfrm>
        </p:spPr>
        <p:txBody>
          <a:bodyPr/>
          <a:lstStyle/>
          <a:p>
            <a:endParaRPr/>
          </a:p>
        </p:txBody>
      </p:sp>
      <p:sp>
        <p:nvSpPr>
          <p:cNvPr id="3" name="Text Placeholder 2"/>
          <p:cNvSpPr>
            <a:spLocks noGrp="1" noEditPoints="1"/>
          </p:cNvSpPr>
          <p:nvPr>
            <p:ph type="body" idx="3"/>
          </p:nvPr>
        </p:nvSpPr>
        <p:spPr/>
        <p:txBody>
          <a:bodyPr/>
          <a:lstStyle/>
          <a:p>
            <a:endParaRPr lang="en-US"/>
          </a:p>
        </p:txBody>
      </p:sp>
      <p:sp>
        <p:nvSpPr>
          <p:cNvPr id="4" name="Slide Number Placeholder 3"/>
          <p:cNvSpPr>
            <a:spLocks noGrp="1" noEditPoints="1"/>
          </p:cNvSpPr>
          <p:nvPr>
            <p:ph type="sldNum" sz="quarter" idx="5"/>
          </p:nvPr>
        </p:nvSpPr>
        <p:spPr/>
        <p:txBody>
          <a:bodyPr/>
          <a:lstStyle/>
          <a:p>
            <a:fld id="{3F34072E-FA37-4D9E-8EC9-5E28D692A172}"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noEditPoints="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noEditPoints="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US" dirty="0"/>
          </a:p>
        </p:txBody>
      </p:sp>
      <p:sp>
        <p:nvSpPr>
          <p:cNvPr id="4" name="Date Placeholder 3"/>
          <p:cNvSpPr>
            <a:spLocks noGrp="1" noEditPoints="1"/>
          </p:cNvSpPr>
          <p:nvPr>
            <p:ph type="dt" sz="half" idx="10"/>
          </p:nvPr>
        </p:nvSpPr>
        <p:spPr/>
        <p:txBody>
          <a:bodyPr/>
          <a:lstStyle/>
          <a:p>
            <a:fld id="{1D8BD707-D9CF-40AE-B4C6-C98DA3205C09}" type="datetimeFigureOut">
              <a:rPr lang="en-US" smtClean="0"/>
              <a:t>9/15/2020</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txBody>
          <a:bodyPr/>
          <a:lstStyle/>
          <a:p>
            <a:endParaRPr/>
          </a:p>
        </p:txBody>
      </p:sp>
      <p:sp>
        <p:nvSpPr>
          <p:cNvPr id="6" name="Slide Number Placeholder 5"/>
          <p:cNvSpPr>
            <a:spLocks noGrp="1" noEditPoints="1"/>
          </p:cNvSpPr>
          <p:nvPr>
            <p:ph type="sldNum" sz="quarter" idx="12"/>
          </p:nvPr>
        </p:nvSpPr>
        <p:spPr>
          <a:xfrm>
            <a:off x="423334" y="4529541"/>
            <a:ext cx="584978" cy="365125"/>
          </a:xfrm>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noEditPoints="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noEditPoints="1"/>
          </p:cNvSpPr>
          <p:nvPr>
            <p:ph type="dt" sz="half" idx="10"/>
          </p:nvPr>
        </p:nvSpPr>
        <p:spPr/>
        <p:txBody>
          <a:bodyPr/>
          <a:lstStyle/>
          <a:p>
            <a:fld id="{1D8BD707-D9CF-40AE-B4C6-C98DA3205C09}" type="datetimeFigureOut">
              <a:rPr lang="en-US" smtClean="0"/>
              <a:t>9/15/2020</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a:p>
        </p:txBody>
      </p:sp>
      <p:sp>
        <p:nvSpPr>
          <p:cNvPr id="6" name="Slide Number Placeholder 5"/>
          <p:cNvSpPr>
            <a:spLocks noGrp="1" noEditPoints="1"/>
          </p:cNvSpPr>
          <p:nvPr>
            <p:ph type="sldNum" sz="quarter" idx="12"/>
          </p:nvPr>
        </p:nvSpPr>
        <p:spPr>
          <a:xfrm>
            <a:off x="511228" y="3244140"/>
            <a:ext cx="584978" cy="365125"/>
          </a:xfrm>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Quote with Capti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noEditPoints="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lvl2pPr>
            <a:lvl3pPr marL="914400" indent="0">
              <a:buFontTx/>
              <a:buNone/>
            </a:lvl3pPr>
            <a:lvl4pPr marL="1371600" indent="0">
              <a:buFontTx/>
              <a:buNone/>
            </a:lvl4pPr>
            <a:lvl5pPr marL="1828800" indent="0">
              <a:buFontTx/>
              <a:buNone/>
            </a:lvl5pPr>
          </a:lstStyle>
          <a:p>
            <a:pPr lvl="0"/>
            <a:r>
              <a:rPr lang="en-US"/>
              <a:t>Click to edit Master text styles</a:t>
            </a:r>
          </a:p>
        </p:txBody>
      </p:sp>
      <p:sp>
        <p:nvSpPr>
          <p:cNvPr id="3" name="Text Placeholder 2"/>
          <p:cNvSpPr>
            <a:spLocks noGrp="1" noEditPoints="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noEditPoints="1"/>
          </p:cNvSpPr>
          <p:nvPr>
            <p:ph type="dt" sz="half" idx="10"/>
          </p:nvPr>
        </p:nvSpPr>
        <p:spPr/>
        <p:txBody>
          <a:bodyPr/>
          <a:lstStyle/>
          <a:p>
            <a:fld id="{1D8BD707-D9CF-40AE-B4C6-C98DA3205C09}" type="datetimeFigureOut">
              <a:rPr lang="en-US" smtClean="0"/>
              <a:t>9/15/2020</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a:p>
        </p:txBody>
      </p:sp>
      <p:sp>
        <p:nvSpPr>
          <p:cNvPr id="6" name="Slide Number Placeholder 5"/>
          <p:cNvSpPr>
            <a:spLocks noGrp="1" noEditPoints="1"/>
          </p:cNvSpPr>
          <p:nvPr>
            <p:ph type="sldNum" sz="quarter" idx="12"/>
          </p:nvPr>
        </p:nvSpPr>
        <p:spPr>
          <a:xfrm>
            <a:off x="511228" y="3244140"/>
            <a:ext cx="584978" cy="365125"/>
          </a:xfrm>
        </p:spPr>
        <p:txBody>
          <a:bodyPr/>
          <a:lstStyle/>
          <a:p>
            <a:fld id="{B6F15528-21DE-4FAA-801E-634DDDAF4B2B}"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Name Car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noEditPoints="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noEditPoints="1"/>
          </p:cNvSpPr>
          <p:nvPr>
            <p:ph type="dt" sz="half" idx="10"/>
          </p:nvPr>
        </p:nvSpPr>
        <p:spPr/>
        <p:txBody>
          <a:bodyPr/>
          <a:lstStyle/>
          <a:p>
            <a:fld id="{1D8BD707-D9CF-40AE-B4C6-C98DA3205C09}" type="datetimeFigureOut">
              <a:rPr lang="en-US" smtClean="0"/>
              <a:t>9/15/2020</a:t>
            </a:fld>
            <a:endParaRPr lang="en-US"/>
          </a:p>
        </p:txBody>
      </p:sp>
      <p:sp>
        <p:nvSpPr>
          <p:cNvPr id="6" name="Footer Placeholder 5"/>
          <p:cNvSpPr>
            <a:spLocks noGrp="1" noEditPoints="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a:p>
        </p:txBody>
      </p:sp>
      <p:sp>
        <p:nvSpPr>
          <p:cNvPr id="7" name="Slide Number Placeholder 6"/>
          <p:cNvSpPr>
            <a:spLocks noGrp="1" noEditPoints="1"/>
          </p:cNvSpPr>
          <p:nvPr>
            <p:ph type="sldNum" sz="quarter" idx="12"/>
          </p:nvPr>
        </p:nvSpPr>
        <p:spPr>
          <a:xfrm>
            <a:off x="511228" y="4983088"/>
            <a:ext cx="584978" cy="365125"/>
          </a:xfrm>
        </p:spPr>
        <p:txBody>
          <a:bodyPr/>
          <a:lstStyle/>
          <a:p>
            <a:fld id="{B6F15528-21DE-4FAA-801E-634DDDAF4B2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Quote Name Card">
    <p:spTree>
      <p:nvGrpSpPr>
        <p:cNvPr id="1" name=""/>
        <p:cNvGrpSpPr/>
        <p:nvPr/>
      </p:nvGrpSpPr>
      <p:grpSpPr>
        <a:xfrm>
          <a:off x="0" y="0"/>
          <a:ext cx="0" cy="0"/>
          <a:chOff x="0" y="0"/>
          <a:chExt cx="0" cy="0"/>
        </a:xfrm>
      </p:grpSpPr>
      <p:sp>
        <p:nvSpPr>
          <p:cNvPr id="13" name="Title 1"/>
          <p:cNvSpPr>
            <a:spLocks noGrp="1" noEditPoints="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noEditPoints="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lvl2pPr>
            <a:lvl3pPr marL="914400" indent="0">
              <a:buFontTx/>
              <a:buNone/>
            </a:lvl3pPr>
            <a:lvl4pPr marL="1371600" indent="0">
              <a:buFontTx/>
              <a:buNone/>
            </a:lvl4pPr>
            <a:lvl5pPr marL="1828800" indent="0">
              <a:buFontTx/>
              <a:buNone/>
            </a:lvl5pPr>
          </a:lstStyle>
          <a:p>
            <a:pPr lvl="0"/>
            <a:r>
              <a:rPr lang="en-US"/>
              <a:t>Click to edit Master text styles</a:t>
            </a:r>
          </a:p>
        </p:txBody>
      </p:sp>
      <p:sp>
        <p:nvSpPr>
          <p:cNvPr id="4" name="Text Placeholder 3"/>
          <p:cNvSpPr>
            <a:spLocks noGrp="1" noEditPoints="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noEditPoints="1"/>
          </p:cNvSpPr>
          <p:nvPr>
            <p:ph type="dt" sz="half" idx="10"/>
          </p:nvPr>
        </p:nvSpPr>
        <p:spPr/>
        <p:txBody>
          <a:bodyPr/>
          <a:lstStyle/>
          <a:p>
            <a:fld id="{1D8BD707-D9CF-40AE-B4C6-C98DA3205C09}" type="datetimeFigureOut">
              <a:rPr lang="en-US" smtClean="0"/>
              <a:t>9/15/2020</a:t>
            </a:fld>
            <a:endParaRPr lang="en-US"/>
          </a:p>
        </p:txBody>
      </p:sp>
      <p:sp>
        <p:nvSpPr>
          <p:cNvPr id="6" name="Footer Placeholder 5"/>
          <p:cNvSpPr>
            <a:spLocks noGrp="1" noEditPoints="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a:p>
        </p:txBody>
      </p:sp>
      <p:sp>
        <p:nvSpPr>
          <p:cNvPr id="7" name="Slide Number Placeholder 6"/>
          <p:cNvSpPr>
            <a:spLocks noGrp="1" noEditPoints="1"/>
          </p:cNvSpPr>
          <p:nvPr>
            <p:ph type="sldNum" sz="quarter" idx="12"/>
          </p:nvPr>
        </p:nvSpPr>
        <p:spPr>
          <a:xfrm>
            <a:off x="511228" y="4983088"/>
            <a:ext cx="584978" cy="365125"/>
          </a:xfrm>
        </p:spPr>
        <p:txBody>
          <a:bodyPr/>
          <a:lstStyle/>
          <a:p>
            <a:fld id="{B6F15528-21DE-4FAA-801E-634DDDAF4B2B}"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rue or False">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noEditPoints="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lvl2pPr>
            <a:lvl3pPr marL="914400" indent="0">
              <a:buFontTx/>
              <a:buNone/>
            </a:lvl3pPr>
            <a:lvl4pPr marL="1371600" indent="0">
              <a:buFontTx/>
              <a:buNone/>
            </a:lvl4pPr>
            <a:lvl5pPr marL="1828800" indent="0">
              <a:buFontTx/>
              <a:buNone/>
            </a:lvl5pPr>
          </a:lstStyle>
          <a:p>
            <a:pPr lvl="0"/>
            <a:r>
              <a:rPr lang="en-US"/>
              <a:t>Click to edit Master text styles</a:t>
            </a:r>
          </a:p>
        </p:txBody>
      </p:sp>
      <p:sp>
        <p:nvSpPr>
          <p:cNvPr id="4" name="Text Placeholder 3"/>
          <p:cNvSpPr>
            <a:spLocks noGrp="1" noEditPoints="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noEditPoints="1"/>
          </p:cNvSpPr>
          <p:nvPr>
            <p:ph type="dt" sz="half" idx="10"/>
          </p:nvPr>
        </p:nvSpPr>
        <p:spPr/>
        <p:txBody>
          <a:bodyPr/>
          <a:lstStyle/>
          <a:p>
            <a:fld id="{1D8BD707-D9CF-40AE-B4C6-C98DA3205C09}" type="datetimeFigureOut">
              <a:rPr lang="en-US" smtClean="0"/>
              <a:t>9/15/2020</a:t>
            </a:fld>
            <a:endParaRPr lang="en-US"/>
          </a:p>
        </p:txBody>
      </p:sp>
      <p:sp>
        <p:nvSpPr>
          <p:cNvPr id="6" name="Footer Placeholder 5"/>
          <p:cNvSpPr>
            <a:spLocks noGrp="1" noEditPoints="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a:p>
        </p:txBody>
      </p:sp>
      <p:sp>
        <p:nvSpPr>
          <p:cNvPr id="7" name="Slide Number Placeholder 6"/>
          <p:cNvSpPr>
            <a:spLocks noGrp="1" noEditPoints="1"/>
          </p:cNvSpPr>
          <p:nvPr>
            <p:ph type="sldNum" sz="quarter" idx="12"/>
          </p:nvPr>
        </p:nvSpPr>
        <p:spPr>
          <a:xfrm>
            <a:off x="511228" y="4983088"/>
            <a:ext cx="584978" cy="365125"/>
          </a:xfrm>
        </p:spPr>
        <p:txBody>
          <a:bodyPr/>
          <a:lstStyle/>
          <a:p>
            <a:fld id="{B6F15528-21DE-4FAA-801E-634DDDAF4B2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endParaRPr lang="en-US" dirty="0"/>
          </a:p>
        </p:txBody>
      </p:sp>
      <p:sp>
        <p:nvSpPr>
          <p:cNvPr id="3" name="Vertical Text Placeholder 2"/>
          <p:cNvSpPr>
            <a:spLocks noGrp="1" noEditPoints="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noEditPoints="1"/>
          </p:cNvSpPr>
          <p:nvPr>
            <p:ph type="dt" sz="half" idx="10"/>
          </p:nvPr>
        </p:nvSpPr>
        <p:spPr/>
        <p:txBody>
          <a:bodyPr/>
          <a:lstStyle/>
          <a:p>
            <a:fld id="{1D8BD707-D9CF-40AE-B4C6-C98DA3205C09}" type="datetimeFigureOut">
              <a:rPr lang="en-US" smtClean="0"/>
              <a:t>9/15/2020</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a:p>
        </p:txBody>
      </p:sp>
      <p:sp>
        <p:nvSpPr>
          <p:cNvPr id="6" name="Slide Number Placeholder 5"/>
          <p:cNvSpPr>
            <a:spLocks noGrp="1" noEditPoints="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noEditPoints="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noEditPoints="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noEditPoints="1"/>
          </p:cNvSpPr>
          <p:nvPr>
            <p:ph type="dt" sz="half" idx="10"/>
          </p:nvPr>
        </p:nvSpPr>
        <p:spPr/>
        <p:txBody>
          <a:bodyPr/>
          <a:lstStyle/>
          <a:p>
            <a:fld id="{1D8BD707-D9CF-40AE-B4C6-C98DA3205C09}" type="datetimeFigureOut">
              <a:rPr lang="en-US" smtClean="0"/>
              <a:t>9/15/2020</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a:p>
        </p:txBody>
      </p:sp>
      <p:sp>
        <p:nvSpPr>
          <p:cNvPr id="6" name="Slide Number Placeholder 5"/>
          <p:cNvSpPr>
            <a:spLocks noGrp="1" noEditPoints="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noEditPoints="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noEditPoints="1"/>
          </p:cNvSpPr>
          <p:nvPr>
            <p:ph type="dt" sz="half" idx="10"/>
          </p:nvPr>
        </p:nvSpPr>
        <p:spPr/>
        <p:txBody>
          <a:bodyPr/>
          <a:lstStyle/>
          <a:p>
            <a:fld id="{1D8BD707-D9CF-40AE-B4C6-C98DA3205C09}" type="datetimeFigureOut">
              <a:rPr lang="en-US" smtClean="0"/>
              <a:t>9/15/2020</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a:p>
        </p:txBody>
      </p:sp>
      <p:sp>
        <p:nvSpPr>
          <p:cNvPr id="6" name="Slide Number Placeholder 5"/>
          <p:cNvSpPr>
            <a:spLocks noGrp="1" noEditPoints="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noEditPoints="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noEditPoints="1"/>
          </p:cNvSpPr>
          <p:nvPr>
            <p:ph type="dt" sz="half" idx="10"/>
          </p:nvPr>
        </p:nvSpPr>
        <p:spPr/>
        <p:txBody>
          <a:bodyPr/>
          <a:lstStyle/>
          <a:p>
            <a:fld id="{1D8BD707-D9CF-40AE-B4C6-C98DA3205C09}" type="datetimeFigureOut">
              <a:rPr lang="en-US" smtClean="0"/>
              <a:t>9/15/2020</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a:p>
        </p:txBody>
      </p:sp>
      <p:sp>
        <p:nvSpPr>
          <p:cNvPr id="6" name="Slide Number Placeholder 5"/>
          <p:cNvSpPr>
            <a:spLocks noGrp="1" noEditPoints="1"/>
          </p:cNvSpPr>
          <p:nvPr>
            <p:ph type="sldNum" sz="quarter" idx="12"/>
          </p:nvPr>
        </p:nvSpPr>
        <p:spPr>
          <a:xfrm>
            <a:off x="511228" y="3244140"/>
            <a:ext cx="584978" cy="365125"/>
          </a:xfrm>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noEditPoints="1"/>
          </p:cNvSpPr>
          <p:nvPr>
            <p:ph type="title"/>
          </p:nvPr>
        </p:nvSpPr>
        <p:spPr/>
        <p:txBody>
          <a:bodyPr/>
          <a:lstStyle/>
          <a:p>
            <a:r>
              <a:rPr lang="en-US"/>
              <a:t>Click to edit Master title style</a:t>
            </a:r>
            <a:endParaRPr lang="en-US" dirty="0"/>
          </a:p>
        </p:txBody>
      </p:sp>
      <p:sp>
        <p:nvSpPr>
          <p:cNvPr id="3" name="Content Placeholder 2"/>
          <p:cNvSpPr>
            <a:spLocks noGrp="1" noEditPoints="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noEditPoints="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noEditPoints="1"/>
          </p:cNvSpPr>
          <p:nvPr>
            <p:ph type="dt" sz="half" idx="10"/>
          </p:nvPr>
        </p:nvSpPr>
        <p:spPr/>
        <p:txBody>
          <a:bodyPr/>
          <a:lstStyle/>
          <a:p>
            <a:fld id="{1D8BD707-D9CF-40AE-B4C6-C98DA3205C09}" type="datetimeFigureOut">
              <a:rPr lang="en-US" smtClean="0"/>
              <a:t>9/15/2020</a:t>
            </a:fld>
            <a:endParaRPr lang="en-US"/>
          </a:p>
        </p:txBody>
      </p:sp>
      <p:sp>
        <p:nvSpPr>
          <p:cNvPr id="6" name="Footer Placeholder 5"/>
          <p:cNvSpPr>
            <a:spLocks noGrp="1" noEditPoints="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a:p>
        </p:txBody>
      </p:sp>
      <p:sp>
        <p:nvSpPr>
          <p:cNvPr id="10" name="Slide Number Placeholder 5"/>
          <p:cNvSpPr>
            <a:spLocks noGrp="1" noEditPoints="1"/>
          </p:cNvSpPr>
          <p:nvPr>
            <p:ph type="sldNum" sz="quarter" idx="12"/>
          </p:nvPr>
        </p:nvSpPr>
        <p:spPr>
          <a:xfrm>
            <a:off x="511228" y="787783"/>
            <a:ext cx="584978" cy="365125"/>
          </a:xfrm>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noEditPoints="1"/>
          </p:cNvSpPr>
          <p:nvPr>
            <p:ph type="title"/>
          </p:nvPr>
        </p:nvSpPr>
        <p:spPr/>
        <p:txBody>
          <a:bodyPr/>
          <a:lstStyle/>
          <a:p>
            <a:r>
              <a:rPr lang="en-US"/>
              <a:t>Click to edit Master title style</a:t>
            </a:r>
            <a:endParaRPr lang="en-US" dirty="0"/>
          </a:p>
        </p:txBody>
      </p:sp>
      <p:sp>
        <p:nvSpPr>
          <p:cNvPr id="3" name="Text Placeholder 2"/>
          <p:cNvSpPr>
            <a:spLocks noGrp="1" noEditPoints="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noEditPoints="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noEditPoints="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noEditPoints="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noEditPoints="1"/>
          </p:cNvSpPr>
          <p:nvPr>
            <p:ph type="dt" sz="half" idx="10"/>
          </p:nvPr>
        </p:nvSpPr>
        <p:spPr/>
        <p:txBody>
          <a:bodyPr/>
          <a:lstStyle/>
          <a:p>
            <a:fld id="{1D8BD707-D9CF-40AE-B4C6-C98DA3205C09}" type="datetimeFigureOut">
              <a:rPr lang="en-US" smtClean="0"/>
              <a:t>9/15/2020</a:t>
            </a:fld>
            <a:endParaRPr lang="en-US"/>
          </a:p>
        </p:txBody>
      </p:sp>
      <p:sp>
        <p:nvSpPr>
          <p:cNvPr id="8" name="Footer Placeholder 7"/>
          <p:cNvSpPr>
            <a:spLocks noGrp="1" noEditPoints="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a:p>
        </p:txBody>
      </p:sp>
      <p:sp>
        <p:nvSpPr>
          <p:cNvPr id="12" name="Slide Number Placeholder 5"/>
          <p:cNvSpPr>
            <a:spLocks noGrp="1" noEditPoints="1"/>
          </p:cNvSpPr>
          <p:nvPr>
            <p:ph type="sldNum" sz="quarter" idx="12"/>
          </p:nvPr>
        </p:nvSpPr>
        <p:spPr>
          <a:xfrm>
            <a:off x="511228" y="787783"/>
            <a:ext cx="584978" cy="365125"/>
          </a:xfrm>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noEditPoints="1"/>
          </p:cNvSpPr>
          <p:nvPr>
            <p:ph type="dt" sz="half" idx="10"/>
          </p:nvPr>
        </p:nvSpPr>
        <p:spPr/>
        <p:txBody>
          <a:bodyPr/>
          <a:lstStyle/>
          <a:p>
            <a:fld id="{1D8BD707-D9CF-40AE-B4C6-C98DA3205C09}" type="datetimeFigureOut">
              <a:rPr lang="en-US" smtClean="0"/>
              <a:t>9/15/2020</a:t>
            </a:fld>
            <a:endParaRPr lang="en-US"/>
          </a:p>
        </p:txBody>
      </p:sp>
      <p:sp>
        <p:nvSpPr>
          <p:cNvPr id="4" name="Footer Placeholder 3"/>
          <p:cNvSpPr>
            <a:spLocks noGrp="1" noEditPoints="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a:p>
        </p:txBody>
      </p:sp>
      <p:sp>
        <p:nvSpPr>
          <p:cNvPr id="5" name="Slide Number Placeholder 4"/>
          <p:cNvSpPr>
            <a:spLocks noGrp="1" noEditPoints="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EditPoints="1"/>
          </p:cNvSpPr>
          <p:nvPr>
            <p:ph type="dt" sz="half" idx="10"/>
          </p:nvPr>
        </p:nvSpPr>
        <p:spPr/>
        <p:txBody>
          <a:bodyPr/>
          <a:lstStyle/>
          <a:p>
            <a:fld id="{1D8BD707-D9CF-40AE-B4C6-C98DA3205C09}" type="datetimeFigureOut">
              <a:rPr lang="en-US" smtClean="0"/>
              <a:t>9/15/2020</a:t>
            </a:fld>
            <a:endParaRPr lang="en-US"/>
          </a:p>
        </p:txBody>
      </p:sp>
      <p:sp>
        <p:nvSpPr>
          <p:cNvPr id="3" name="Footer Placeholder 2"/>
          <p:cNvSpPr>
            <a:spLocks noGrp="1" noEditPoints="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a:p>
        </p:txBody>
      </p:sp>
      <p:sp>
        <p:nvSpPr>
          <p:cNvPr id="4" name="Slide Number Placeholder 3"/>
          <p:cNvSpPr>
            <a:spLocks noGrp="1" noEditPoints="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noEditPoints="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noEditPoints="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EditPoints="1"/>
          </p:cNvSpPr>
          <p:nvPr>
            <p:ph type="dt" sz="half" idx="10"/>
          </p:nvPr>
        </p:nvSpPr>
        <p:spPr/>
        <p:txBody>
          <a:bodyPr/>
          <a:lstStyle/>
          <a:p>
            <a:fld id="{1D8BD707-D9CF-40AE-B4C6-C98DA3205C09}" type="datetimeFigureOut">
              <a:rPr lang="en-US" smtClean="0"/>
              <a:t>9/15/2020</a:t>
            </a:fld>
            <a:endParaRPr lang="en-US"/>
          </a:p>
        </p:txBody>
      </p:sp>
      <p:sp>
        <p:nvSpPr>
          <p:cNvPr id="6" name="Footer Placeholder 5"/>
          <p:cNvSpPr>
            <a:spLocks noGrp="1" noEditPoints="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a:p>
        </p:txBody>
      </p:sp>
      <p:sp>
        <p:nvSpPr>
          <p:cNvPr id="7" name="Slide Number Placeholder 6"/>
          <p:cNvSpPr>
            <a:spLocks noGrp="1" noEditPoints="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noEditPoints="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icon to add picture</a:t>
            </a:r>
            <a:endParaRPr lang="en-US" dirty="0"/>
          </a:p>
        </p:txBody>
      </p:sp>
      <p:sp>
        <p:nvSpPr>
          <p:cNvPr id="4" name="Text Placeholder 3"/>
          <p:cNvSpPr>
            <a:spLocks noGrp="1" noEditPoints="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EditPoints="1"/>
          </p:cNvSpPr>
          <p:nvPr>
            <p:ph type="dt" sz="half" idx="10"/>
          </p:nvPr>
        </p:nvSpPr>
        <p:spPr/>
        <p:txBody>
          <a:bodyPr/>
          <a:lstStyle/>
          <a:p>
            <a:fld id="{1D8BD707-D9CF-40AE-B4C6-C98DA3205C09}" type="datetimeFigureOut">
              <a:rPr lang="en-US" smtClean="0"/>
              <a:t>9/15/2020</a:t>
            </a:fld>
            <a:endParaRPr lang="en-US"/>
          </a:p>
        </p:txBody>
      </p:sp>
      <p:sp>
        <p:nvSpPr>
          <p:cNvPr id="6" name="Footer Placeholder 5"/>
          <p:cNvSpPr>
            <a:spLocks noGrp="1" noEditPoints="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a:p>
        </p:txBody>
      </p:sp>
      <p:sp>
        <p:nvSpPr>
          <p:cNvPr id="7" name="Slide Number Placeholder 6"/>
          <p:cNvSpPr>
            <a:spLocks noGrp="1" noEditPoints="1"/>
          </p:cNvSpPr>
          <p:nvPr>
            <p:ph type="sldNum" sz="quarter" idx="12"/>
          </p:nvPr>
        </p:nvSpPr>
        <p:spPr>
          <a:xfrm>
            <a:off x="511228" y="4983088"/>
            <a:ext cx="584978" cy="365125"/>
          </a:xfrm>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a:p>
          </p:txBody>
        </p:sp>
        <p:sp>
          <p:nvSpPr>
            <p:cNvPr id="38" name="Freeform 12"/>
            <p:cNvSpPr/>
            <p:nvPr/>
          </p:nvSpPr>
          <p:spPr bwMode="auto">
            <a:xfrm>
              <a:off x="2597151" y="2779713"/>
              <a:ext cx="550863" cy="1978025"/>
            </a:xfrm>
            <a:custGeom>
              <a:avLst/>
              <a:gdLst/>
              <a:ahLst/>
              <a:cxn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a:p>
          </p:txBody>
        </p:sp>
        <p:sp>
          <p:nvSpPr>
            <p:cNvPr id="39" name="Freeform 13"/>
            <p:cNvSpPr/>
            <p:nvPr/>
          </p:nvSpPr>
          <p:spPr bwMode="auto">
            <a:xfrm>
              <a:off x="3175001" y="4730750"/>
              <a:ext cx="519113" cy="1209675"/>
            </a:xfrm>
            <a:custGeom>
              <a:avLst/>
              <a:gdLst/>
              <a:ahLst/>
              <a:cxn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a:p>
          </p:txBody>
        </p:sp>
        <p:sp>
          <p:nvSpPr>
            <p:cNvPr id="40" name="Freeform 14"/>
            <p:cNvSpPr/>
            <p:nvPr/>
          </p:nvSpPr>
          <p:spPr bwMode="auto">
            <a:xfrm>
              <a:off x="3305176" y="5630863"/>
              <a:ext cx="146050" cy="309563"/>
            </a:xfrm>
            <a:custGeom>
              <a:avLst/>
              <a:gdLst/>
              <a:ahLst/>
              <a:cxn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a:p>
          </p:txBody>
        </p:sp>
        <p:sp>
          <p:nvSpPr>
            <p:cNvPr id="41" name="Freeform 15"/>
            <p:cNvSpPr/>
            <p:nvPr/>
          </p:nvSpPr>
          <p:spPr bwMode="auto">
            <a:xfrm>
              <a:off x="2573338" y="2817813"/>
              <a:ext cx="700088" cy="2835275"/>
            </a:xfrm>
            <a:custGeom>
              <a:avLst/>
              <a:gdLst/>
              <a:ahLst/>
              <a:cxn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a:p>
          </p:txBody>
        </p:sp>
        <p:sp>
          <p:nvSpPr>
            <p:cNvPr id="42" name="Freeform 16"/>
            <p:cNvSpPr/>
            <p:nvPr/>
          </p:nvSpPr>
          <p:spPr bwMode="auto">
            <a:xfrm>
              <a:off x="2506663" y="285750"/>
              <a:ext cx="90488" cy="2493963"/>
            </a:xfrm>
            <a:custGeom>
              <a:avLst/>
              <a:gdLst/>
              <a:ahLst/>
              <a:cxn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a:p>
          </p:txBody>
        </p:sp>
        <p:sp>
          <p:nvSpPr>
            <p:cNvPr id="43" name="Freeform 17"/>
            <p:cNvSpPr/>
            <p:nvPr/>
          </p:nvSpPr>
          <p:spPr bwMode="auto">
            <a:xfrm>
              <a:off x="2554288" y="2598738"/>
              <a:ext cx="66675" cy="420688"/>
            </a:xfrm>
            <a:custGeom>
              <a:avLst/>
              <a:gdLst/>
              <a:ahLst/>
              <a:cxn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a:p>
          </p:txBody>
        </p:sp>
        <p:sp>
          <p:nvSpPr>
            <p:cNvPr id="44" name="Freeform 18"/>
            <p:cNvSpPr/>
            <p:nvPr/>
          </p:nvSpPr>
          <p:spPr bwMode="auto">
            <a:xfrm>
              <a:off x="3143251" y="4757738"/>
              <a:ext cx="161925" cy="873125"/>
            </a:xfrm>
            <a:custGeom>
              <a:avLst/>
              <a:gdLst/>
              <a:ahLst/>
              <a:cxn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a:p>
          </p:txBody>
        </p:sp>
        <p:sp>
          <p:nvSpPr>
            <p:cNvPr id="45" name="Freeform 19"/>
            <p:cNvSpPr/>
            <p:nvPr/>
          </p:nvSpPr>
          <p:spPr bwMode="auto">
            <a:xfrm>
              <a:off x="3148013" y="1282700"/>
              <a:ext cx="1768475" cy="3448050"/>
            </a:xfrm>
            <a:custGeom>
              <a:avLst/>
              <a:gdLst/>
              <a:ahLst/>
              <a:cxn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a:p>
          </p:txBody>
        </p:sp>
        <p:sp>
          <p:nvSpPr>
            <p:cNvPr id="46" name="Freeform 20"/>
            <p:cNvSpPr/>
            <p:nvPr/>
          </p:nvSpPr>
          <p:spPr bwMode="auto">
            <a:xfrm>
              <a:off x="3273426" y="5653088"/>
              <a:ext cx="138113" cy="287338"/>
            </a:xfrm>
            <a:custGeom>
              <a:avLst/>
              <a:gdLst/>
              <a:ahLst/>
              <a:cxn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a:p>
          </p:txBody>
        </p:sp>
        <p:sp>
          <p:nvSpPr>
            <p:cNvPr id="47" name="Freeform 21"/>
            <p:cNvSpPr/>
            <p:nvPr/>
          </p:nvSpPr>
          <p:spPr bwMode="auto">
            <a:xfrm>
              <a:off x="3143251" y="4656138"/>
              <a:ext cx="31750" cy="188913"/>
            </a:xfrm>
            <a:custGeom>
              <a:avLst/>
              <a:gdLst/>
              <a:ahLst/>
              <a:cxn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a:p>
          </p:txBody>
        </p:sp>
        <p:sp>
          <p:nvSpPr>
            <p:cNvPr id="48" name="Freeform 22"/>
            <p:cNvSpPr/>
            <p:nvPr/>
          </p:nvSpPr>
          <p:spPr bwMode="auto">
            <a:xfrm>
              <a:off x="3211513" y="5410200"/>
              <a:ext cx="203200" cy="530225"/>
            </a:xfrm>
            <a:custGeom>
              <a:avLst/>
              <a:gdLst/>
              <a:ahLst/>
              <a:cxn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a:p>
          </p:txBody>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a:p>
          </p:txBody>
        </p:sp>
        <p:sp>
          <p:nvSpPr>
            <p:cNvPr id="51" name="Freeform 28"/>
            <p:cNvSpPr/>
            <p:nvPr/>
          </p:nvSpPr>
          <p:spPr bwMode="auto">
            <a:xfrm>
              <a:off x="7061201" y="3771900"/>
              <a:ext cx="350838" cy="1309688"/>
            </a:xfrm>
            <a:custGeom>
              <a:avLst/>
              <a:gdLst/>
              <a:ahLst/>
              <a:cxn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a:p>
          </p:txBody>
        </p:sp>
        <p:sp>
          <p:nvSpPr>
            <p:cNvPr id="52" name="Freeform 29"/>
            <p:cNvSpPr/>
            <p:nvPr/>
          </p:nvSpPr>
          <p:spPr bwMode="auto">
            <a:xfrm>
              <a:off x="7439026" y="5053013"/>
              <a:ext cx="357188" cy="820738"/>
            </a:xfrm>
            <a:custGeom>
              <a:avLst/>
              <a:gdLst/>
              <a:ahLst/>
              <a:cxn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a:p>
          </p:txBody>
        </p:sp>
        <p:sp>
          <p:nvSpPr>
            <p:cNvPr id="53" name="Freeform 30"/>
            <p:cNvSpPr/>
            <p:nvPr/>
          </p:nvSpPr>
          <p:spPr bwMode="auto">
            <a:xfrm>
              <a:off x="7037388" y="3811588"/>
              <a:ext cx="457200" cy="1852613"/>
            </a:xfrm>
            <a:custGeom>
              <a:avLst/>
              <a:gdLst/>
              <a:ahLst/>
              <a:cxn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a:p>
          </p:txBody>
        </p:sp>
        <p:sp>
          <p:nvSpPr>
            <p:cNvPr id="54" name="Freeform 31"/>
            <p:cNvSpPr/>
            <p:nvPr/>
          </p:nvSpPr>
          <p:spPr bwMode="auto">
            <a:xfrm>
              <a:off x="6992938" y="1263650"/>
              <a:ext cx="144463" cy="2508250"/>
            </a:xfrm>
            <a:custGeom>
              <a:avLst/>
              <a:gdLst/>
              <a:ahLst/>
              <a:cxn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a:p>
          </p:txBody>
        </p:sp>
        <p:sp>
          <p:nvSpPr>
            <p:cNvPr id="55" name="Freeform 32"/>
            <p:cNvSpPr/>
            <p:nvPr/>
          </p:nvSpPr>
          <p:spPr bwMode="auto">
            <a:xfrm>
              <a:off x="7526338" y="5640388"/>
              <a:ext cx="111125" cy="233363"/>
            </a:xfrm>
            <a:custGeom>
              <a:avLst/>
              <a:gdLst/>
              <a:ahLst/>
              <a:cxn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a:p>
          </p:txBody>
        </p:sp>
        <p:sp>
          <p:nvSpPr>
            <p:cNvPr id="56" name="Freeform 33"/>
            <p:cNvSpPr/>
            <p:nvPr/>
          </p:nvSpPr>
          <p:spPr bwMode="auto">
            <a:xfrm>
              <a:off x="7021513" y="3598863"/>
              <a:ext cx="68263" cy="423863"/>
            </a:xfrm>
            <a:custGeom>
              <a:avLst/>
              <a:gdLst/>
              <a:ahLst/>
              <a:cxn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a:p>
          </p:txBody>
        </p:sp>
        <p:sp>
          <p:nvSpPr>
            <p:cNvPr id="57" name="Freeform 34"/>
            <p:cNvSpPr/>
            <p:nvPr/>
          </p:nvSpPr>
          <p:spPr bwMode="auto">
            <a:xfrm>
              <a:off x="7412038" y="2801938"/>
              <a:ext cx="1168400" cy="2251075"/>
            </a:xfrm>
            <a:custGeom>
              <a:avLst/>
              <a:gdLst/>
              <a:ahLst/>
              <a:cxn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a:p>
          </p:txBody>
        </p:sp>
        <p:sp>
          <p:nvSpPr>
            <p:cNvPr id="58" name="Freeform 35"/>
            <p:cNvSpPr/>
            <p:nvPr/>
          </p:nvSpPr>
          <p:spPr bwMode="auto">
            <a:xfrm>
              <a:off x="7494588" y="5664200"/>
              <a:ext cx="100013" cy="209550"/>
            </a:xfrm>
            <a:custGeom>
              <a:avLst/>
              <a:gdLst/>
              <a:ahLst/>
              <a:cxn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a:p>
          </p:txBody>
        </p:sp>
        <p:sp>
          <p:nvSpPr>
            <p:cNvPr id="59" name="Freeform 36"/>
            <p:cNvSpPr/>
            <p:nvPr/>
          </p:nvSpPr>
          <p:spPr bwMode="auto">
            <a:xfrm>
              <a:off x="7412038" y="5081588"/>
              <a:ext cx="114300" cy="558800"/>
            </a:xfrm>
            <a:custGeom>
              <a:avLst/>
              <a:gdLst/>
              <a:ahLst/>
              <a:cxn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a:p>
          </p:txBody>
        </p:sp>
        <p:sp>
          <p:nvSpPr>
            <p:cNvPr id="60" name="Freeform 37"/>
            <p:cNvSpPr/>
            <p:nvPr/>
          </p:nvSpPr>
          <p:spPr bwMode="auto">
            <a:xfrm>
              <a:off x="7412038" y="4978400"/>
              <a:ext cx="31750" cy="188913"/>
            </a:xfrm>
            <a:custGeom>
              <a:avLst/>
              <a:gdLst/>
              <a:ahLst/>
              <a:cxn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a:p>
          </p:txBody>
        </p:sp>
        <p:sp>
          <p:nvSpPr>
            <p:cNvPr id="61" name="Freeform 38"/>
            <p:cNvSpPr/>
            <p:nvPr/>
          </p:nvSpPr>
          <p:spPr bwMode="auto">
            <a:xfrm>
              <a:off x="7439026" y="5434013"/>
              <a:ext cx="174625" cy="439738"/>
            </a:xfrm>
            <a:custGeom>
              <a:avLst/>
              <a:gdLst/>
              <a:ahLst/>
              <a:cxn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a:p>
          </p:txBody>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Placeholder 1"/>
          <p:cNvSpPr>
            <a:spLocks noGrp="1" noEditPoints="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noEditPoints="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noEditPoints="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t>9/15/2020</a:t>
            </a:fld>
            <a:endParaRPr lang="en-US"/>
          </a:p>
        </p:txBody>
      </p:sp>
      <p:sp>
        <p:nvSpPr>
          <p:cNvPr id="5" name="Footer Placeholder 4"/>
          <p:cNvSpPr>
            <a:spLocks noGrp="1" noEditPoints="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noEditPoints="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b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bmp"/><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b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0000"/>
                </a:solidFill>
              </a:rPr>
              <a:t>R/R DLBCL</a:t>
            </a:r>
            <a:br>
              <a:rPr lang="en-US" dirty="0" smtClean="0">
                <a:solidFill>
                  <a:srgbClr val="FF0000"/>
                </a:solidFill>
              </a:rPr>
            </a:br>
            <a:r>
              <a:rPr lang="en-US" dirty="0" smtClean="0">
                <a:solidFill>
                  <a:srgbClr val="FF0000"/>
                </a:solidFill>
              </a:rPr>
              <a:t> Up dates</a:t>
            </a:r>
            <a:endParaRPr lang="en-US" dirty="0">
              <a:solidFill>
                <a:srgbClr val="FF0000"/>
              </a:solidFill>
            </a:endParaRPr>
          </a:p>
        </p:txBody>
      </p:sp>
      <p:sp>
        <p:nvSpPr>
          <p:cNvPr id="3" name="Subtitle 2"/>
          <p:cNvSpPr>
            <a:spLocks noGrp="1"/>
          </p:cNvSpPr>
          <p:nvPr>
            <p:ph type="subTitle" idx="1"/>
          </p:nvPr>
        </p:nvSpPr>
        <p:spPr/>
        <p:txBody>
          <a:bodyPr>
            <a:normAutofit fontScale="77500" lnSpcReduction="20000"/>
          </a:bodyPr>
          <a:lstStyle/>
          <a:p>
            <a:r>
              <a:rPr lang="en-US" sz="2800" dirty="0">
                <a:solidFill>
                  <a:schemeClr val="tx1"/>
                </a:solidFill>
                <a:latin typeface="Arial" pitchFamily="34" charset="0"/>
                <a:cs typeface="Arial" pitchFamily="34" charset="0"/>
              </a:rPr>
              <a:t>Babak </a:t>
            </a:r>
            <a:r>
              <a:rPr lang="en-US" sz="2800" dirty="0" err="1" smtClean="0">
                <a:solidFill>
                  <a:schemeClr val="tx1"/>
                </a:solidFill>
                <a:latin typeface="Arial" pitchFamily="34" charset="0"/>
                <a:cs typeface="Arial" pitchFamily="34" charset="0"/>
              </a:rPr>
              <a:t>Nejati,MD</a:t>
            </a:r>
            <a:endParaRPr lang="en-US" sz="2800" dirty="0" smtClean="0">
              <a:solidFill>
                <a:schemeClr val="tx1"/>
              </a:solidFill>
              <a:latin typeface="Arial" pitchFamily="34" charset="0"/>
              <a:cs typeface="Arial" pitchFamily="34" charset="0"/>
            </a:endParaRPr>
          </a:p>
          <a:p>
            <a:r>
              <a:rPr lang="en-US" sz="2800" dirty="0">
                <a:latin typeface="Arial" pitchFamily="34" charset="0"/>
                <a:cs typeface="Arial" pitchFamily="34" charset="0"/>
              </a:rPr>
              <a:t>Associated Professor of Hematology &amp;Oncology</a:t>
            </a:r>
            <a:br>
              <a:rPr lang="en-US" sz="2800" dirty="0">
                <a:latin typeface="Arial" pitchFamily="34" charset="0"/>
                <a:cs typeface="Arial" pitchFamily="34" charset="0"/>
              </a:rPr>
            </a:br>
            <a:r>
              <a:rPr lang="en-US" sz="2800" dirty="0">
                <a:latin typeface="Arial" pitchFamily="34" charset="0"/>
                <a:cs typeface="Arial" pitchFamily="34" charset="0"/>
              </a:rPr>
              <a:t>Internal Medicine Department</a:t>
            </a:r>
            <a:endParaRPr lang="en-US" sz="2800" dirty="0">
              <a:solidFill>
                <a:schemeClr val="tx1"/>
              </a:solidFill>
            </a:endParaRPr>
          </a:p>
        </p:txBody>
      </p:sp>
    </p:spTree>
    <p:extLst>
      <p:ext uri="{BB962C8B-B14F-4D97-AF65-F5344CB8AC3E}">
        <p14:creationId xmlns:p14="http://schemas.microsoft.com/office/powerpoint/2010/main" val="3393407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457200" y="86936"/>
            <a:ext cx="8229600" cy="1143000"/>
          </a:xfrm>
        </p:spPr>
        <p:txBody>
          <a:bodyPr/>
          <a:lstStyle/>
          <a:p>
            <a:endParaRPr lang="en-US" b="1" dirty="0">
              <a:solidFill>
                <a:srgbClr val="0070C0"/>
              </a:solidFill>
            </a:endParaRPr>
          </a:p>
        </p:txBody>
      </p:sp>
      <p:sp>
        <p:nvSpPr>
          <p:cNvPr id="3" name="Content Placeholder 2"/>
          <p:cNvSpPr>
            <a:spLocks noGrp="1" noEditPoints="1"/>
          </p:cNvSpPr>
          <p:nvPr>
            <p:ph idx="1"/>
          </p:nvPr>
        </p:nvSpPr>
        <p:spPr>
          <a:xfrm>
            <a:off x="1143000" y="960437"/>
            <a:ext cx="8229600" cy="6126163"/>
          </a:xfrm>
        </p:spPr>
        <p:txBody>
          <a:bodyPr>
            <a:normAutofit lnSpcReduction="10000"/>
          </a:bodyPr>
          <a:lstStyle/>
          <a:p>
            <a:pPr marL="0" marR="0" indent="0" algn="l">
              <a:lnSpc>
                <a:spcPct val="100000"/>
              </a:lnSpc>
              <a:spcBef>
                <a:spcPts val="0"/>
              </a:spcBef>
              <a:spcAft>
                <a:spcPts val="0"/>
              </a:spcAft>
            </a:pPr>
            <a:r>
              <a:rPr sz="2000" b="0" i="0" u="none" strike="noStrike" dirty="0">
                <a:solidFill>
                  <a:srgbClr val="FF0000"/>
                </a:solidFill>
                <a:latin typeface="Calibri" panose="020F0502020204030204" pitchFamily="34" charset="0"/>
                <a:ea typeface="游明朝" charset="0"/>
                <a:cs typeface="Calibri" panose="020F0502020204030204" pitchFamily="34" charset="0"/>
              </a:rPr>
              <a:t>LEAM arm</a:t>
            </a:r>
            <a:r>
              <a:rPr lang="en-US" sz="2000" b="0" i="0" u="none" strike="noStrike" dirty="0" smtClean="0">
                <a:solidFill>
                  <a:srgbClr val="000000"/>
                </a:solidFill>
                <a:latin typeface="Calibri" panose="020F0502020204030204" pitchFamily="34" charset="0"/>
                <a:ea typeface="游明朝" charset="0"/>
                <a:cs typeface="Calibri" panose="020F0502020204030204" pitchFamily="34" charset="0"/>
              </a:rPr>
              <a:t>:</a:t>
            </a:r>
          </a:p>
          <a:p>
            <a:pPr marL="0" marR="0" indent="0" algn="l">
              <a:lnSpc>
                <a:spcPct val="100000"/>
              </a:lnSpc>
              <a:spcBef>
                <a:spcPts val="0"/>
              </a:spcBef>
              <a:spcAft>
                <a:spcPts val="0"/>
              </a:spcAft>
            </a:pPr>
            <a:endParaRPr lang="en-US" sz="2000" b="0" i="0" u="none" strike="noStrike" dirty="0">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lang="en-US" sz="2000" b="0" i="0" u="none" strike="noStrike" dirty="0" smtClean="0">
                <a:solidFill>
                  <a:srgbClr val="000000"/>
                </a:solidFill>
                <a:latin typeface="Calibri" panose="020F0502020204030204" pitchFamily="34" charset="0"/>
                <a:ea typeface="游明朝" charset="0"/>
                <a:cs typeface="Calibri" panose="020F0502020204030204" pitchFamily="34" charset="0"/>
              </a:rPr>
              <a:t>6%</a:t>
            </a:r>
            <a:r>
              <a:rPr sz="2000" b="0" i="0" u="none" strike="noStrike" dirty="0" smtClean="0">
                <a:solidFill>
                  <a:srgbClr val="000000"/>
                </a:solidFill>
                <a:latin typeface="Calibri" panose="020F0502020204030204" pitchFamily="34" charset="0"/>
                <a:ea typeface="游明朝" charset="0"/>
                <a:cs typeface="Calibri" panose="020F0502020204030204" pitchFamily="34" charset="0"/>
              </a:rPr>
              <a:t>didn’t </a:t>
            </a:r>
            <a:r>
              <a:rPr sz="2000" b="0" i="0" u="none" strike="noStrike" dirty="0">
                <a:solidFill>
                  <a:srgbClr val="000000"/>
                </a:solidFill>
                <a:latin typeface="Calibri" panose="020F0502020204030204" pitchFamily="34" charset="0"/>
                <a:ea typeface="游明朝" charset="0"/>
                <a:cs typeface="Calibri" panose="020F0502020204030204" pitchFamily="34" charset="0"/>
              </a:rPr>
              <a:t>achieve platelet engraftment in day 100, </a:t>
            </a:r>
            <a:endParaRPr lang="en-US" sz="2000" b="0" i="0" u="none" strike="noStrike" dirty="0">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sz="2000" b="0" i="0" u="none" strike="noStrike" dirty="0" smtClean="0">
                <a:solidFill>
                  <a:srgbClr val="000000"/>
                </a:solidFill>
                <a:latin typeface="Calibri" panose="020F0502020204030204" pitchFamily="34" charset="0"/>
                <a:ea typeface="游明朝" charset="0"/>
                <a:cs typeface="Calibri" panose="020F0502020204030204" pitchFamily="34" charset="0"/>
              </a:rPr>
              <a:t>grade </a:t>
            </a:r>
            <a:r>
              <a:rPr sz="2000" b="0" i="0" u="none" strike="noStrike" dirty="0">
                <a:solidFill>
                  <a:srgbClr val="000000"/>
                </a:solidFill>
                <a:latin typeface="Calibri" panose="020F0502020204030204" pitchFamily="34" charset="0"/>
                <a:ea typeface="游明朝" charset="0"/>
                <a:cs typeface="Calibri" panose="020F0502020204030204" pitchFamily="34" charset="0"/>
              </a:rPr>
              <a:t>3 upper gastrointestinal bleeding,</a:t>
            </a:r>
            <a:endParaRPr lang="en-US" sz="2000" b="0" i="0" u="none" strike="noStrike" dirty="0">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sz="2000" b="0" i="0" u="none" strike="noStrike" dirty="0" smtClean="0">
                <a:solidFill>
                  <a:srgbClr val="000000"/>
                </a:solidFill>
                <a:latin typeface="Calibri" panose="020F0502020204030204" pitchFamily="34" charset="0"/>
                <a:ea typeface="游明朝" charset="0"/>
                <a:cs typeface="Calibri" panose="020F0502020204030204" pitchFamily="34" charset="0"/>
              </a:rPr>
              <a:t>acute </a:t>
            </a:r>
            <a:r>
              <a:rPr sz="2000" b="0" i="0" u="none" strike="noStrike" dirty="0">
                <a:solidFill>
                  <a:srgbClr val="000000"/>
                </a:solidFill>
                <a:latin typeface="Calibri" panose="020F0502020204030204" pitchFamily="34" charset="0"/>
                <a:ea typeface="游明朝" charset="0"/>
                <a:cs typeface="Calibri" panose="020F0502020204030204" pitchFamily="34" charset="0"/>
              </a:rPr>
              <a:t>renal failure, </a:t>
            </a:r>
            <a:endParaRPr lang="en-US" sz="2000" b="0" i="0" u="none" strike="noStrike" dirty="0">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sz="2000" b="0" i="0" u="none" strike="noStrike" dirty="0" smtClean="0">
                <a:solidFill>
                  <a:srgbClr val="000000"/>
                </a:solidFill>
                <a:latin typeface="Calibri" panose="020F0502020204030204" pitchFamily="34" charset="0"/>
                <a:ea typeface="游明朝" charset="0"/>
                <a:cs typeface="Calibri" panose="020F0502020204030204" pitchFamily="34" charset="0"/>
              </a:rPr>
              <a:t>hypoxic </a:t>
            </a:r>
            <a:r>
              <a:rPr sz="2000" b="0" i="0" u="none" strike="noStrike" dirty="0">
                <a:solidFill>
                  <a:srgbClr val="000000"/>
                </a:solidFill>
                <a:latin typeface="Calibri" panose="020F0502020204030204" pitchFamily="34" charset="0"/>
                <a:ea typeface="游明朝" charset="0"/>
                <a:cs typeface="Calibri" panose="020F0502020204030204" pitchFamily="34" charset="0"/>
              </a:rPr>
              <a:t>events up to grade 4 acute respiratory</a:t>
            </a:r>
            <a:r>
              <a:rPr lang="en-US" sz="2000" b="0" i="0" u="none" strike="noStrike" dirty="0">
                <a:solidFill>
                  <a:srgbClr val="000000"/>
                </a:solidFill>
                <a:latin typeface="Calibri" panose="020F0502020204030204" pitchFamily="34" charset="0"/>
                <a:ea typeface="游明朝" charset="0"/>
                <a:cs typeface="Calibri" panose="020F0502020204030204" pitchFamily="34" charset="0"/>
              </a:rPr>
              <a:t> </a:t>
            </a:r>
            <a:r>
              <a:rPr sz="2000" b="0" i="0" u="none" strike="noStrike" dirty="0">
                <a:solidFill>
                  <a:srgbClr val="000000"/>
                </a:solidFill>
                <a:latin typeface="Calibri" panose="020F0502020204030204" pitchFamily="34" charset="0"/>
                <a:ea typeface="游明朝" charset="0"/>
                <a:cs typeface="Calibri" panose="020F0502020204030204" pitchFamily="34" charset="0"/>
              </a:rPr>
              <a:t>failure</a:t>
            </a:r>
            <a:endParaRPr lang="en-US" sz="2000" b="0" i="0" u="none" strike="noStrike" dirty="0">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sz="2000" b="0" i="0" u="none" strike="noStrike" dirty="0" smtClean="0">
                <a:solidFill>
                  <a:srgbClr val="000000"/>
                </a:solidFill>
                <a:latin typeface="Calibri" panose="020F0502020204030204" pitchFamily="34" charset="0"/>
                <a:ea typeface="游明朝" charset="0"/>
                <a:cs typeface="Calibri" panose="020F0502020204030204" pitchFamily="34" charset="0"/>
              </a:rPr>
              <a:t>grade </a:t>
            </a:r>
            <a:r>
              <a:rPr sz="2000" b="0" i="0" u="none" strike="noStrike" dirty="0">
                <a:solidFill>
                  <a:srgbClr val="000000"/>
                </a:solidFill>
                <a:latin typeface="Calibri" panose="020F0502020204030204" pitchFamily="34" charset="0"/>
                <a:ea typeface="游明朝" charset="0"/>
                <a:cs typeface="Calibri" panose="020F0502020204030204" pitchFamily="34" charset="0"/>
              </a:rPr>
              <a:t>3 itchy skin rash. </a:t>
            </a:r>
            <a:endParaRPr lang="en-US" sz="2000" b="0" i="0" u="none" strike="noStrike" dirty="0">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sz="2000" b="0" i="0" u="none" strike="noStrike" dirty="0">
                <a:solidFill>
                  <a:srgbClr val="FF0000"/>
                </a:solidFill>
                <a:latin typeface="Calibri" panose="020F0502020204030204" pitchFamily="34" charset="0"/>
                <a:ea typeface="游明朝" charset="0"/>
                <a:cs typeface="Calibri" panose="020F0502020204030204" pitchFamily="34" charset="0"/>
              </a:rPr>
              <a:t>CLV arm</a:t>
            </a:r>
            <a:r>
              <a:rPr lang="en-US" sz="2000" b="0" i="0" u="none" strike="noStrike" dirty="0">
                <a:solidFill>
                  <a:srgbClr val="000000"/>
                </a:solidFill>
                <a:latin typeface="Calibri" panose="020F0502020204030204" pitchFamily="34" charset="0"/>
                <a:ea typeface="游明朝" charset="0"/>
                <a:cs typeface="Calibri" panose="020F0502020204030204" pitchFamily="34" charset="0"/>
              </a:rPr>
              <a:t>:</a:t>
            </a:r>
          </a:p>
          <a:p>
            <a:pPr marL="0" marR="0" indent="0" algn="l">
              <a:lnSpc>
                <a:spcPct val="100000"/>
              </a:lnSpc>
              <a:spcBef>
                <a:spcPts val="0"/>
              </a:spcBef>
              <a:spcAft>
                <a:spcPts val="0"/>
              </a:spcAft>
              <a:buNone/>
            </a:pPr>
            <a:r>
              <a:rPr sz="2000" b="0" i="0" u="none" strike="noStrike" dirty="0" smtClean="0">
                <a:solidFill>
                  <a:srgbClr val="000000"/>
                </a:solidFill>
                <a:latin typeface="Calibri" panose="020F0502020204030204" pitchFamily="34" charset="0"/>
                <a:ea typeface="游明朝" charset="0"/>
                <a:cs typeface="Calibri" panose="020F0502020204030204" pitchFamily="34" charset="0"/>
              </a:rPr>
              <a:t> </a:t>
            </a:r>
            <a:endParaRPr lang="en-US" sz="2000" b="0" i="0" u="none" strike="noStrike" dirty="0">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sz="2000" b="0" i="0" u="none" strike="noStrike" dirty="0" smtClean="0">
                <a:solidFill>
                  <a:srgbClr val="000000"/>
                </a:solidFill>
                <a:latin typeface="Calibri" panose="020F0502020204030204" pitchFamily="34" charset="0"/>
                <a:ea typeface="游明朝" charset="0"/>
                <a:cs typeface="Calibri" panose="020F0502020204030204" pitchFamily="34" charset="0"/>
              </a:rPr>
              <a:t>developed </a:t>
            </a:r>
            <a:r>
              <a:rPr sz="2000" b="0" i="0" u="none" strike="noStrike" dirty="0">
                <a:solidFill>
                  <a:srgbClr val="000000"/>
                </a:solidFill>
                <a:latin typeface="Calibri" panose="020F0502020204030204" pitchFamily="34" charset="0"/>
                <a:ea typeface="游明朝" charset="0"/>
                <a:cs typeface="Calibri" panose="020F0502020204030204" pitchFamily="34" charset="0"/>
              </a:rPr>
              <a:t>grade 3 colitis, </a:t>
            </a:r>
            <a:endParaRPr lang="en-US" sz="2000" b="0" i="0" u="none" strike="noStrike" dirty="0">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sz="2000" b="0" i="0" u="none" strike="noStrike" dirty="0" smtClean="0">
                <a:solidFill>
                  <a:srgbClr val="000000"/>
                </a:solidFill>
                <a:latin typeface="Calibri" panose="020F0502020204030204" pitchFamily="34" charset="0"/>
                <a:ea typeface="游明朝" charset="0"/>
                <a:cs typeface="Calibri" panose="020F0502020204030204" pitchFamily="34" charset="0"/>
              </a:rPr>
              <a:t>grade </a:t>
            </a:r>
            <a:r>
              <a:rPr sz="2000" b="0" i="0" u="none" strike="noStrike" dirty="0">
                <a:solidFill>
                  <a:srgbClr val="000000"/>
                </a:solidFill>
                <a:latin typeface="Calibri" panose="020F0502020204030204" pitchFamily="34" charset="0"/>
                <a:ea typeface="游明朝" charset="0"/>
                <a:cs typeface="Calibri" panose="020F0502020204030204" pitchFamily="34" charset="0"/>
              </a:rPr>
              <a:t>3 hepatic cytolysis, </a:t>
            </a:r>
            <a:endParaRPr lang="en-US" sz="2000" b="0" i="0" u="none" strike="noStrike" dirty="0">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sz="2000" b="0" i="0" u="none" strike="noStrike" dirty="0" smtClean="0">
                <a:solidFill>
                  <a:srgbClr val="000000"/>
                </a:solidFill>
                <a:latin typeface="Calibri" panose="020F0502020204030204" pitchFamily="34" charset="0"/>
                <a:ea typeface="游明朝" charset="0"/>
                <a:cs typeface="Calibri" panose="020F0502020204030204" pitchFamily="34" charset="0"/>
              </a:rPr>
              <a:t>cardiac </a:t>
            </a:r>
            <a:r>
              <a:rPr sz="2000" b="0" i="0" u="none" strike="noStrike" dirty="0">
                <a:solidFill>
                  <a:srgbClr val="000000"/>
                </a:solidFill>
                <a:latin typeface="Calibri" panose="020F0502020204030204" pitchFamily="34" charset="0"/>
                <a:ea typeface="游明朝" charset="0"/>
                <a:cs typeface="Calibri" panose="020F0502020204030204" pitchFamily="34" charset="0"/>
              </a:rPr>
              <a:t>toxicity followed by death (grade</a:t>
            </a:r>
            <a:r>
              <a:rPr lang="en-US" sz="2000" b="0" i="0" u="none" strike="noStrike" dirty="0">
                <a:solidFill>
                  <a:srgbClr val="000000"/>
                </a:solidFill>
                <a:latin typeface="Calibri" panose="020F0502020204030204" pitchFamily="34" charset="0"/>
                <a:ea typeface="游明朝" charset="0"/>
                <a:cs typeface="Calibri" panose="020F0502020204030204" pitchFamily="34" charset="0"/>
              </a:rPr>
              <a:t> </a:t>
            </a:r>
            <a:r>
              <a:rPr sz="2000" b="0" i="0" u="none" strike="noStrike" dirty="0">
                <a:solidFill>
                  <a:srgbClr val="000000"/>
                </a:solidFill>
                <a:latin typeface="Calibri" panose="020F0502020204030204" pitchFamily="34" charset="0"/>
                <a:ea typeface="游明朝" charset="0"/>
                <a:cs typeface="Calibri" panose="020F0502020204030204" pitchFamily="34" charset="0"/>
              </a:rPr>
              <a:t>5) caused by an acute myocardial infarction with ST elevation </a:t>
            </a:r>
            <a:endParaRPr lang="en-US" sz="2000" b="0" i="0" u="none" strike="noStrike" dirty="0">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sz="2000" b="0" i="0" u="none" strike="noStrike" dirty="0" smtClean="0">
                <a:solidFill>
                  <a:srgbClr val="000000"/>
                </a:solidFill>
                <a:latin typeface="Calibri" panose="020F0502020204030204" pitchFamily="34" charset="0"/>
                <a:ea typeface="游明朝" charset="0"/>
                <a:cs typeface="Calibri" panose="020F0502020204030204" pitchFamily="34" charset="0"/>
              </a:rPr>
              <a:t>pulmonary </a:t>
            </a:r>
            <a:r>
              <a:rPr sz="2000" b="0" i="0" u="none" strike="noStrike" dirty="0">
                <a:solidFill>
                  <a:srgbClr val="000000"/>
                </a:solidFill>
                <a:latin typeface="Calibri" panose="020F0502020204030204" pitchFamily="34" charset="0"/>
                <a:ea typeface="游明朝" charset="0"/>
                <a:cs typeface="Calibri" panose="020F0502020204030204" pitchFamily="34" charset="0"/>
              </a:rPr>
              <a:t>toxicity clinically manifested with grade 3 pleurisy.</a:t>
            </a:r>
            <a:endParaRPr lang="en-US" sz="2000" b="0" i="0" u="none" strike="noStrike" dirty="0">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sz="2000" b="0" i="0" u="none" strike="noStrike" dirty="0">
                <a:solidFill>
                  <a:srgbClr val="000000"/>
                </a:solidFill>
                <a:latin typeface="Calibri" panose="020F0502020204030204" pitchFamily="34" charset="0"/>
                <a:ea typeface="游明朝" charset="0"/>
                <a:cs typeface="Calibri" panose="020F0502020204030204" pitchFamily="34" charset="0"/>
              </a:rPr>
              <a:t> </a:t>
            </a:r>
            <a:r>
              <a:rPr sz="2000" b="0" i="0" u="none" strike="noStrike" dirty="0">
                <a:solidFill>
                  <a:srgbClr val="FF0000"/>
                </a:solidFill>
                <a:latin typeface="Calibri" panose="020F0502020204030204" pitchFamily="34" charset="0"/>
                <a:ea typeface="游明朝" charset="0"/>
                <a:cs typeface="Calibri" panose="020F0502020204030204" pitchFamily="34" charset="0"/>
              </a:rPr>
              <a:t>BEAM </a:t>
            </a:r>
            <a:r>
              <a:rPr sz="2000" b="0" i="0" u="none" strike="noStrike" dirty="0">
                <a:solidFill>
                  <a:srgbClr val="000000"/>
                </a:solidFill>
                <a:latin typeface="Calibri" panose="020F0502020204030204" pitchFamily="34" charset="0"/>
                <a:ea typeface="游明朝" charset="0"/>
                <a:cs typeface="Calibri" panose="020F0502020204030204" pitchFamily="34" charset="0"/>
              </a:rPr>
              <a:t>arm</a:t>
            </a:r>
            <a:r>
              <a:rPr lang="en-US" sz="2000" b="0" i="0" u="none" strike="noStrike" dirty="0" smtClean="0">
                <a:solidFill>
                  <a:srgbClr val="000000"/>
                </a:solidFill>
                <a:latin typeface="Calibri" panose="020F0502020204030204" pitchFamily="34" charset="0"/>
                <a:ea typeface="游明朝" charset="0"/>
                <a:cs typeface="Calibri" panose="020F0502020204030204" pitchFamily="34" charset="0"/>
              </a:rPr>
              <a:t>:</a:t>
            </a:r>
          </a:p>
          <a:p>
            <a:pPr marL="0" marR="0" indent="0" algn="l">
              <a:lnSpc>
                <a:spcPct val="100000"/>
              </a:lnSpc>
              <a:spcBef>
                <a:spcPts val="0"/>
              </a:spcBef>
              <a:spcAft>
                <a:spcPts val="0"/>
              </a:spcAft>
            </a:pPr>
            <a:endParaRPr lang="en-US" sz="2000" b="0" i="0" u="none" strike="noStrike" dirty="0">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sz="2000" b="0" i="0" u="none" strike="noStrike" dirty="0" smtClean="0">
                <a:solidFill>
                  <a:srgbClr val="000000"/>
                </a:solidFill>
                <a:latin typeface="Calibri" panose="020F0502020204030204" pitchFamily="34" charset="0"/>
                <a:ea typeface="游明朝" charset="0"/>
                <a:cs typeface="Calibri" panose="020F0502020204030204" pitchFamily="34" charset="0"/>
              </a:rPr>
              <a:t>grade </a:t>
            </a:r>
            <a:r>
              <a:rPr sz="2000" b="0" i="0" u="none" strike="noStrike" dirty="0">
                <a:solidFill>
                  <a:srgbClr val="000000"/>
                </a:solidFill>
                <a:latin typeface="Calibri" panose="020F0502020204030204" pitchFamily="34" charset="0"/>
                <a:ea typeface="游明朝" charset="0"/>
                <a:cs typeface="Calibri" panose="020F0502020204030204" pitchFamily="34" charset="0"/>
              </a:rPr>
              <a:t>3 cardiac toxicity with sinus bradycardia and afterwards grade</a:t>
            </a:r>
            <a:r>
              <a:rPr lang="en-US" sz="2000" b="0" i="0" u="none" strike="noStrike" dirty="0">
                <a:solidFill>
                  <a:srgbClr val="000000"/>
                </a:solidFill>
                <a:latin typeface="Calibri" panose="020F0502020204030204" pitchFamily="34" charset="0"/>
                <a:ea typeface="游明朝" charset="0"/>
                <a:cs typeface="Calibri" panose="020F0502020204030204" pitchFamily="34" charset="0"/>
              </a:rPr>
              <a:t> </a:t>
            </a:r>
            <a:r>
              <a:rPr sz="2000" b="0" i="0" u="none" strike="noStrike" dirty="0">
                <a:solidFill>
                  <a:srgbClr val="000000"/>
                </a:solidFill>
                <a:latin typeface="Calibri" panose="020F0502020204030204" pitchFamily="34" charset="0"/>
                <a:ea typeface="游明朝" charset="0"/>
                <a:cs typeface="Calibri" panose="020F0502020204030204" pitchFamily="34" charset="0"/>
              </a:rPr>
              <a:t>4 with acute pulmonary edema, </a:t>
            </a:r>
            <a:endParaRPr lang="en-US" sz="2000" b="0" i="0" u="none" strike="noStrike" dirty="0">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sz="2000" b="0" i="0" u="none" strike="noStrike" dirty="0" smtClean="0">
                <a:solidFill>
                  <a:srgbClr val="000000"/>
                </a:solidFill>
                <a:latin typeface="Calibri" panose="020F0502020204030204" pitchFamily="34" charset="0"/>
                <a:ea typeface="游明朝" charset="0"/>
                <a:cs typeface="Calibri" panose="020F0502020204030204" pitchFamily="34" charset="0"/>
              </a:rPr>
              <a:t>grade </a:t>
            </a:r>
            <a:r>
              <a:rPr sz="2000" b="0" i="0" u="none" strike="noStrike" dirty="0">
                <a:solidFill>
                  <a:srgbClr val="000000"/>
                </a:solidFill>
                <a:latin typeface="Calibri" panose="020F0502020204030204" pitchFamily="34" charset="0"/>
                <a:ea typeface="游明朝" charset="0"/>
                <a:cs typeface="Calibri" panose="020F0502020204030204" pitchFamily="34" charset="0"/>
              </a:rPr>
              <a:t>3 pruritic skin rash</a:t>
            </a:r>
            <a:endParaRPr lang="en-US" sz="2000" b="0" i="0" u="none" strike="noStrike" dirty="0">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sz="2000" b="0" i="0" u="none" strike="noStrike" dirty="0" smtClean="0">
                <a:solidFill>
                  <a:srgbClr val="000000"/>
                </a:solidFill>
                <a:latin typeface="Calibri" panose="020F0502020204030204" pitchFamily="34" charset="0"/>
                <a:ea typeface="游明朝" charset="0"/>
                <a:cs typeface="Calibri" panose="020F0502020204030204" pitchFamily="34" charset="0"/>
              </a:rPr>
              <a:t>grade </a:t>
            </a:r>
            <a:r>
              <a:rPr sz="2000" b="0" i="0" u="none" strike="noStrike" dirty="0">
                <a:solidFill>
                  <a:srgbClr val="000000"/>
                </a:solidFill>
                <a:latin typeface="Calibri" panose="020F0502020204030204" pitchFamily="34" charset="0"/>
                <a:ea typeface="游明朝" charset="0"/>
                <a:cs typeface="Calibri" panose="020F0502020204030204" pitchFamily="34" charset="0"/>
              </a:rPr>
              <a:t>3 seizures.</a:t>
            </a:r>
            <a:endParaRPr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solidFill>
                  <a:srgbClr val="C00000"/>
                </a:solidFill>
              </a:rPr>
              <a:t>CONCLUSION</a:t>
            </a:r>
            <a:endParaRPr lang="fa-IR" dirty="0">
              <a:solidFill>
                <a:srgbClr val="C00000"/>
              </a:solidFill>
            </a:endParaRPr>
          </a:p>
        </p:txBody>
      </p:sp>
      <p:sp>
        <p:nvSpPr>
          <p:cNvPr id="3" name="Content Placeholder 2"/>
          <p:cNvSpPr>
            <a:spLocks noGrp="1" noEditPoints="1"/>
          </p:cNvSpPr>
          <p:nvPr>
            <p:ph idx="1"/>
          </p:nvPr>
        </p:nvSpPr>
        <p:spPr/>
        <p:txBody>
          <a:bodyPr>
            <a:normAutofit lnSpcReduction="10000"/>
          </a:bodyPr>
          <a:lstStyle/>
          <a:p>
            <a:pPr marL="0" marR="0" indent="0" algn="l">
              <a:lnSpc>
                <a:spcPct val="100000"/>
              </a:lnSpc>
              <a:spcBef>
                <a:spcPts val="0"/>
              </a:spcBef>
              <a:spcAft>
                <a:spcPts val="0"/>
              </a:spcAft>
            </a:pPr>
            <a:r>
              <a:rPr lang="en-US" sz="2400" b="0" i="0" u="none" strike="noStrike">
                <a:solidFill>
                  <a:srgbClr val="000000"/>
                </a:solidFill>
                <a:latin typeface="Calibri" panose="020F0502020204030204" pitchFamily="34" charset="0"/>
                <a:ea typeface="游明朝" charset="0"/>
                <a:cs typeface="Calibri" panose="020F0502020204030204" pitchFamily="34" charset="0"/>
              </a:rPr>
              <a:t>we </a:t>
            </a:r>
            <a:r>
              <a:rPr sz="2400" b="0" i="0" u="none" strike="noStrike">
                <a:solidFill>
                  <a:srgbClr val="000000"/>
                </a:solidFill>
                <a:latin typeface="Calibri" panose="020F0502020204030204" pitchFamily="34" charset="0"/>
                <a:ea typeface="游明朝" charset="0"/>
                <a:cs typeface="Calibri" panose="020F0502020204030204" pitchFamily="34" charset="0"/>
              </a:rPr>
              <a:t>evaluate the results of alternative conditioning regimens using lomustine</a:t>
            </a:r>
            <a:r>
              <a:rPr lang="en-US" sz="2400" b="0" i="0" u="none" strike="noStrike">
                <a:solidFill>
                  <a:srgbClr val="000000"/>
                </a:solidFill>
                <a:latin typeface="Calibri" panose="020F0502020204030204" pitchFamily="34" charset="0"/>
                <a:ea typeface="游明朝" charset="0"/>
                <a:cs typeface="Calibri" panose="020F0502020204030204" pitchFamily="34" charset="0"/>
              </a:rPr>
              <a:t> </a:t>
            </a:r>
            <a:r>
              <a:rPr sz="2400" b="0" i="0" u="none" strike="noStrike">
                <a:solidFill>
                  <a:srgbClr val="000000"/>
                </a:solidFill>
                <a:latin typeface="Calibri" panose="020F0502020204030204" pitchFamily="34" charset="0"/>
                <a:ea typeface="游明朝" charset="0"/>
                <a:cs typeface="Calibri" panose="020F0502020204030204" pitchFamily="34" charset="0"/>
              </a:rPr>
              <a:t>(LEAM and CLV) and compare them with the standard BEAM regarding early toxicity,</a:t>
            </a:r>
            <a:r>
              <a:rPr lang="en-US" sz="2400" b="0" i="0" u="none" strike="noStrike">
                <a:solidFill>
                  <a:srgbClr val="000000"/>
                </a:solidFill>
                <a:latin typeface="Calibri" panose="020F0502020204030204" pitchFamily="34" charset="0"/>
                <a:ea typeface="游明朝" charset="0"/>
                <a:cs typeface="Calibri" panose="020F0502020204030204" pitchFamily="34" charset="0"/>
              </a:rPr>
              <a:t> </a:t>
            </a:r>
            <a:r>
              <a:rPr sz="2400" b="0" i="0" u="none" strike="noStrike">
                <a:solidFill>
                  <a:srgbClr val="000000"/>
                </a:solidFill>
                <a:latin typeface="Calibri" panose="020F0502020204030204" pitchFamily="34" charset="0"/>
                <a:ea typeface="游明朝" charset="0"/>
                <a:cs typeface="Calibri" panose="020F0502020204030204" pitchFamily="34" charset="0"/>
              </a:rPr>
              <a:t>engraftment, and transplant related mortality (TRM)</a:t>
            </a:r>
            <a:endParaRPr lang="en-US" sz="2400" b="0" i="0" u="none" strike="noStrike">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endParaRPr lang="en-US" sz="2400" b="0" i="0" u="none" strike="noStrike">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sz="2400" b="0" i="0" u="none" strike="noStrike">
                <a:solidFill>
                  <a:srgbClr val="000000"/>
                </a:solidFill>
                <a:latin typeface="Calibri" panose="020F0502020204030204" pitchFamily="34" charset="0"/>
                <a:ea typeface="游明朝" charset="0"/>
                <a:cs typeface="Calibri" panose="020F0502020204030204" pitchFamily="34" charset="0"/>
              </a:rPr>
              <a:t>BEAM, LEAM, and CLV conditioning regimens</a:t>
            </a:r>
            <a:r>
              <a:rPr lang="en-US" sz="2400" b="0" i="0" u="none" strike="noStrike">
                <a:solidFill>
                  <a:srgbClr val="000000"/>
                </a:solidFill>
                <a:latin typeface="Calibri" panose="020F0502020204030204" pitchFamily="34" charset="0"/>
                <a:ea typeface="游明朝" charset="0"/>
                <a:cs typeface="Calibri" panose="020F0502020204030204" pitchFamily="34" charset="0"/>
              </a:rPr>
              <a:t> </a:t>
            </a:r>
            <a:r>
              <a:rPr sz="2400" b="0" i="0" u="none" strike="noStrike">
                <a:solidFill>
                  <a:srgbClr val="000000"/>
                </a:solidFill>
                <a:latin typeface="Calibri" panose="020F0502020204030204" pitchFamily="34" charset="0"/>
                <a:ea typeface="游明朝" charset="0"/>
                <a:cs typeface="Calibri" panose="020F0502020204030204" pitchFamily="34" charset="0"/>
              </a:rPr>
              <a:t>offering clinical arguments for an SCT practitioner choice in the ideal situation, but also</a:t>
            </a:r>
            <a:r>
              <a:rPr lang="en-US" sz="2400" b="0" i="0" u="none" strike="noStrike">
                <a:solidFill>
                  <a:srgbClr val="000000"/>
                </a:solidFill>
                <a:latin typeface="Calibri" panose="020F0502020204030204" pitchFamily="34" charset="0"/>
                <a:ea typeface="游明朝" charset="0"/>
                <a:cs typeface="Calibri" panose="020F0502020204030204" pitchFamily="34" charset="0"/>
              </a:rPr>
              <a:t> </a:t>
            </a:r>
            <a:r>
              <a:rPr sz="2400" b="0" i="0" u="none" strike="noStrike">
                <a:solidFill>
                  <a:srgbClr val="000000"/>
                </a:solidFill>
                <a:latin typeface="Calibri" panose="020F0502020204030204" pitchFamily="34" charset="0"/>
                <a:ea typeface="游明朝" charset="0"/>
                <a:cs typeface="Calibri" panose="020F0502020204030204" pitchFamily="34" charset="0"/>
              </a:rPr>
              <a:t>of choice for alternative regimens in the case that one regimen cannot be used</a:t>
            </a:r>
            <a:endParaRPr lang="en-US" sz="2400" b="0" i="0" u="none" strike="noStrike">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endParaRPr lang="en-US" sz="2400" b="0" i="0" u="none" strike="noStrike">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endParaRPr lang="en-US" sz="2400" b="0" i="0" u="none" strike="noStrike">
              <a:solidFill>
                <a:srgbClr val="000000"/>
              </a:solidFill>
              <a:latin typeface="Calibri" panose="020F0502020204030204" pitchFamily="34" charset="0"/>
              <a:ea typeface="游明朝"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1371600" y="457200"/>
            <a:ext cx="8229600" cy="4495800"/>
          </a:xfrm>
        </p:spPr>
        <p:txBody>
          <a:bodyPr>
            <a:normAutofit/>
          </a:bodyPr>
          <a:lstStyle/>
          <a:p>
            <a:pPr algn="l"/>
            <a:r>
              <a:rPr lang="en-US" sz="3200" b="1" dirty="0">
                <a:solidFill>
                  <a:srgbClr val="0070C0"/>
                </a:solidFill>
              </a:rPr>
              <a:t>The Role of Autologous Stem Cell Transplantation in th Treatment of Diffuse Large B-cell Lymphoma in the Era of CAR-T Cell Therapy</a:t>
            </a:r>
            <a:endParaRPr lang="fa-IR" sz="3200" b="1" dirty="0">
              <a:solidFill>
                <a:srgbClr val="0070C0"/>
              </a:solidFill>
            </a:endParaRPr>
          </a:p>
          <a:p>
            <a:endParaRPr lang="fa-IR" sz="2400" dirty="0"/>
          </a:p>
        </p:txBody>
      </p:sp>
      <p:sp>
        <p:nvSpPr>
          <p:cNvPr id="3" name="Content Placeholder 2"/>
          <p:cNvSpPr>
            <a:spLocks noGrp="1" noEditPoints="1"/>
          </p:cNvSpPr>
          <p:nvPr>
            <p:ph idx="1"/>
          </p:nvPr>
        </p:nvSpPr>
        <p:spPr/>
        <p:txBody>
          <a:bodyPr/>
          <a:lstStyle/>
          <a:p>
            <a:pPr marL="0" marR="0" indent="0" algn="l">
              <a:lnSpc>
                <a:spcPct val="100000"/>
              </a:lnSpc>
              <a:spcBef>
                <a:spcPts val="0"/>
              </a:spcBef>
              <a:spcAft>
                <a:spcPts val="0"/>
              </a:spcAft>
              <a:buNone/>
            </a:pPr>
            <a:r>
              <a:rPr lang="en-US" sz="2400" b="0" i="0" u="none" strike="noStrike" dirty="0">
                <a:solidFill>
                  <a:srgbClr val="000000"/>
                </a:solidFill>
                <a:latin typeface="Calibri" panose="020F0502020204030204" pitchFamily="34" charset="0"/>
                <a:ea typeface="游明朝" charset="0"/>
                <a:cs typeface="Calibri" panose="020F0502020204030204" pitchFamily="34" charset="0"/>
              </a:rPr>
              <a:t> </a:t>
            </a:r>
          </a:p>
          <a:p>
            <a:pPr marL="0" marR="0" indent="0" algn="l">
              <a:lnSpc>
                <a:spcPct val="100000"/>
              </a:lnSpc>
              <a:spcBef>
                <a:spcPts val="0"/>
              </a:spcBef>
              <a:spcAft>
                <a:spcPts val="0"/>
              </a:spcAft>
              <a:buNone/>
            </a:pPr>
            <a:endParaRPr lang="en-US" sz="2400" b="0" i="0" u="none" strike="noStrike" dirty="0">
              <a:solidFill>
                <a:srgbClr val="000000"/>
              </a:solidFill>
              <a:latin typeface="Calibri" panose="020F0502020204030204" pitchFamily="34" charset="0"/>
              <a:ea typeface="游明朝"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normAutofit/>
          </a:bodyPr>
          <a:lstStyle/>
          <a:p>
            <a:pPr algn="l"/>
            <a:endParaRPr lang="fa-IR" sz="2400" dirty="0"/>
          </a:p>
        </p:txBody>
      </p:sp>
      <p:sp>
        <p:nvSpPr>
          <p:cNvPr id="3" name="Content Placeholder 2"/>
          <p:cNvSpPr>
            <a:spLocks noGrp="1" noEditPoints="1"/>
          </p:cNvSpPr>
          <p:nvPr>
            <p:ph idx="1"/>
          </p:nvPr>
        </p:nvSpPr>
        <p:spPr/>
        <p:txBody>
          <a:bodyPr/>
          <a:lstStyle/>
          <a:p>
            <a:endParaRPr lang="fa-IR"/>
          </a:p>
        </p:txBody>
      </p:sp>
      <p:pic>
        <p:nvPicPr>
          <p:cNvPr id="5" name="Picture 3"/>
          <p:cNvPicPr/>
          <p:nvPr/>
        </p:nvPicPr>
        <p:blipFill>
          <a:blip r:embed="rId3"/>
          <a:srcRect/>
          <a:stretch>
            <a:fillRect/>
          </a:stretch>
        </p:blipFill>
        <p:spPr>
          <a:xfrm>
            <a:off x="48126" y="1600200"/>
            <a:ext cx="9095874" cy="476450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a:p>
        </p:txBody>
      </p:sp>
      <p:sp>
        <p:nvSpPr>
          <p:cNvPr id="3" name="Content Placeholder 2"/>
          <p:cNvSpPr>
            <a:spLocks noGrp="1" noEditPoints="1"/>
          </p:cNvSpPr>
          <p:nvPr>
            <p:ph idx="1"/>
          </p:nvPr>
        </p:nvSpPr>
        <p:spPr/>
        <p:txBody>
          <a:bodyPr/>
          <a:lstStyle/>
          <a:p>
            <a:endParaRPr/>
          </a:p>
        </p:txBody>
      </p:sp>
      <p:pic>
        <p:nvPicPr>
          <p:cNvPr id="4" name="Picture 3"/>
          <p:cNvPicPr/>
          <p:nvPr/>
        </p:nvPicPr>
        <p:blipFill>
          <a:blip r:embed="rId3"/>
          <a:srcRect/>
          <a:stretch>
            <a:fillRect/>
          </a:stretch>
        </p:blipFill>
        <p:spPr>
          <a:xfrm>
            <a:off x="341696" y="1600200"/>
            <a:ext cx="8460606" cy="484150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a:p>
        </p:txBody>
      </p:sp>
      <p:sp>
        <p:nvSpPr>
          <p:cNvPr id="3" name="Content Placeholder 2"/>
          <p:cNvSpPr>
            <a:spLocks noGrp="1" noEditPoints="1"/>
          </p:cNvSpPr>
          <p:nvPr>
            <p:ph idx="1"/>
          </p:nvPr>
        </p:nvSpPr>
        <p:spPr/>
        <p:txBody>
          <a:bodyPr/>
          <a:lstStyle/>
          <a:p>
            <a:endParaRPr/>
          </a:p>
        </p:txBody>
      </p:sp>
      <p:pic>
        <p:nvPicPr>
          <p:cNvPr id="4" name="Picture 3"/>
          <p:cNvPicPr/>
          <p:nvPr/>
        </p:nvPicPr>
        <p:blipFill>
          <a:blip r:embed="rId3"/>
          <a:srcRect/>
          <a:stretch>
            <a:fillRect/>
          </a:stretch>
        </p:blipFill>
        <p:spPr>
          <a:xfrm>
            <a:off x="457200" y="1600200"/>
            <a:ext cx="8576109" cy="487038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normAutofit fontScale="90000"/>
          </a:bodyPr>
          <a:lstStyle/>
          <a:p>
            <a:pPr algn="l"/>
            <a:r>
              <a:rPr lang="en-US" sz="2400" dirty="0">
                <a:solidFill>
                  <a:srgbClr val="FF0000"/>
                </a:solidFill>
              </a:rPr>
              <a:t>Impact of bone marrow involvement on outcome in relapsed and refractory </a:t>
            </a:r>
            <a:r>
              <a:rPr lang="fr-FR" sz="2400" dirty="0">
                <a:solidFill>
                  <a:srgbClr val="FF0000"/>
                </a:solidFill>
              </a:rPr>
              <a:t>transplant </a:t>
            </a:r>
            <a:r>
              <a:rPr lang="fr-FR" sz="2400" dirty="0" err="1">
                <a:solidFill>
                  <a:srgbClr val="FF0000"/>
                </a:solidFill>
              </a:rPr>
              <a:t>eligible</a:t>
            </a:r>
            <a:r>
              <a:rPr lang="fr-FR" sz="2400" dirty="0">
                <a:solidFill>
                  <a:srgbClr val="FF0000"/>
                </a:solidFill>
              </a:rPr>
              <a:t> diffuse large B-</a:t>
            </a:r>
            <a:r>
              <a:rPr lang="fr-FR" sz="2400" dirty="0" err="1">
                <a:solidFill>
                  <a:srgbClr val="FF0000"/>
                </a:solidFill>
              </a:rPr>
              <a:t>cell</a:t>
            </a:r>
            <a:r>
              <a:rPr lang="fr-FR" sz="2400" dirty="0">
                <a:solidFill>
                  <a:srgbClr val="FF0000"/>
                </a:solidFill>
              </a:rPr>
              <a:t> </a:t>
            </a:r>
            <a:r>
              <a:rPr lang="en-US" sz="2400" dirty="0">
                <a:solidFill>
                  <a:srgbClr val="FF0000"/>
                </a:solidFill>
              </a:rPr>
              <a:t>lymphoma and transformed indolent lymphoma</a:t>
            </a:r>
            <a:endParaRPr lang="fa-IR" sz="2400" dirty="0"/>
          </a:p>
        </p:txBody>
      </p:sp>
      <p:sp>
        <p:nvSpPr>
          <p:cNvPr id="3" name="Content Placeholder 2"/>
          <p:cNvSpPr>
            <a:spLocks noGrp="1" noEditPoints="1"/>
          </p:cNvSpPr>
          <p:nvPr>
            <p:ph idx="1"/>
          </p:nvPr>
        </p:nvSpPr>
        <p:spPr/>
        <p:txBody>
          <a:bodyPr/>
          <a:lstStyle/>
          <a:p>
            <a:pPr marL="0" marR="0" indent="0" algn="l">
              <a:lnSpc>
                <a:spcPct val="100000"/>
              </a:lnSpc>
              <a:spcBef>
                <a:spcPts val="0"/>
              </a:spcBef>
              <a:spcAft>
                <a:spcPts val="0"/>
              </a:spcAft>
            </a:pPr>
            <a:r>
              <a:rPr sz="2400" b="0" i="0" u="none" strike="noStrike">
                <a:solidFill>
                  <a:srgbClr val="000000"/>
                </a:solidFill>
                <a:latin typeface="Calibri" panose="020F0502020204030204" pitchFamily="34" charset="0"/>
                <a:ea typeface="游明朝" charset="0"/>
                <a:cs typeface="Calibri" panose="020F0502020204030204" pitchFamily="34" charset="0"/>
              </a:rPr>
              <a:t>prior studies suggest that</a:t>
            </a:r>
            <a:r>
              <a:rPr lang="en-US" sz="2400" b="0" i="0" u="none" strike="noStrike">
                <a:solidFill>
                  <a:srgbClr val="000000"/>
                </a:solidFill>
                <a:latin typeface="Calibri" panose="020F0502020204030204" pitchFamily="34" charset="0"/>
                <a:ea typeface="游明朝" charset="0"/>
                <a:cs typeface="Calibri" panose="020F0502020204030204" pitchFamily="34" charset="0"/>
              </a:rPr>
              <a:t> </a:t>
            </a:r>
            <a:r>
              <a:rPr sz="2400" b="0" i="0" u="none" strike="noStrike">
                <a:solidFill>
                  <a:srgbClr val="000000"/>
                </a:solidFill>
                <a:latin typeface="Calibri" panose="020F0502020204030204" pitchFamily="34" charset="0"/>
                <a:ea typeface="游明朝" charset="0"/>
                <a:cs typeface="Calibri" panose="020F0502020204030204" pitchFamily="34" charset="0"/>
              </a:rPr>
              <a:t>concordant but not discordant involvement of the bone marrow (BM) portends a poor prognosis</a:t>
            </a:r>
            <a:endParaRPr lang="en-US" sz="2400" b="0" i="0" u="none" strike="noStrike">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endParaRPr lang="en-US" sz="2400" b="0" i="0" u="none" strike="noStrike">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sz="2400" b="0" i="0" u="none" strike="noStrike">
                <a:solidFill>
                  <a:srgbClr val="000000"/>
                </a:solidFill>
                <a:latin typeface="Calibri" panose="020F0502020204030204" pitchFamily="34" charset="0"/>
                <a:ea typeface="游明朝" charset="0"/>
                <a:cs typeface="Calibri" panose="020F0502020204030204" pitchFamily="34" charset="0"/>
              </a:rPr>
              <a:t>we examined the prognostic significance of the infiltration of bone marrow (BMI) by</a:t>
            </a:r>
            <a:r>
              <a:rPr lang="en-US" sz="2400" b="0" i="0" u="none" strike="noStrike">
                <a:solidFill>
                  <a:srgbClr val="000000"/>
                </a:solidFill>
                <a:latin typeface="Calibri" panose="020F0502020204030204" pitchFamily="34" charset="0"/>
                <a:ea typeface="游明朝" charset="0"/>
                <a:cs typeface="Calibri" panose="020F0502020204030204" pitchFamily="34" charset="0"/>
              </a:rPr>
              <a:t> </a:t>
            </a:r>
            <a:r>
              <a:rPr sz="2400" b="0" i="0" u="none" strike="noStrike">
                <a:solidFill>
                  <a:srgbClr val="000000"/>
                </a:solidFill>
                <a:latin typeface="Calibri" panose="020F0502020204030204" pitchFamily="34" charset="0"/>
                <a:ea typeface="游明朝" charset="0"/>
                <a:cs typeface="Calibri" panose="020F0502020204030204" pitchFamily="34" charset="0"/>
              </a:rPr>
              <a:t>concordant, large B-cells (conBMI) and discordant, small B-cells (disBMI) in this patient</a:t>
            </a:r>
            <a:r>
              <a:rPr lang="en-US" sz="2400" b="0" i="0" u="none" strike="noStrike">
                <a:solidFill>
                  <a:srgbClr val="000000"/>
                </a:solidFill>
                <a:latin typeface="Calibri" panose="020F0502020204030204" pitchFamily="34" charset="0"/>
                <a:ea typeface="游明朝" charset="0"/>
                <a:cs typeface="Calibri" panose="020F0502020204030204" pitchFamily="34" charset="0"/>
              </a:rPr>
              <a:t> </a:t>
            </a:r>
            <a:r>
              <a:rPr sz="2400" b="0" i="0" u="none" strike="noStrike">
                <a:solidFill>
                  <a:srgbClr val="000000"/>
                </a:solidFill>
                <a:latin typeface="Calibri" panose="020F0502020204030204" pitchFamily="34" charset="0"/>
                <a:ea typeface="游明朝" charset="0"/>
                <a:cs typeface="Calibri" panose="020F0502020204030204" pitchFamily="34" charset="0"/>
              </a:rPr>
              <a:t>group.</a:t>
            </a:r>
            <a:endParaRPr lang="en-US" sz="2400" b="0" i="0" u="none" strike="noStrike">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endParaRPr lang="en-US" sz="2400" b="0" i="0" u="none" strike="noStrike">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endParaRPr lang="en-US" sz="2400" b="0" i="0" u="none" strike="noStrike">
              <a:solidFill>
                <a:srgbClr val="000000"/>
              </a:solidFill>
              <a:latin typeface="Calibri" panose="020F0502020204030204" pitchFamily="34" charset="0"/>
              <a:ea typeface="游明朝" charset="0"/>
              <a:cs typeface="Calibri" panose="020F0502020204030204" pitchFamily="34" charset="0"/>
            </a:endParaRPr>
          </a:p>
        </p:txBody>
      </p:sp>
    </p:spTree>
    <p:extLst>
      <p:ext uri="{BB962C8B-B14F-4D97-AF65-F5344CB8AC3E}">
        <p14:creationId xmlns:p14="http://schemas.microsoft.com/office/powerpoint/2010/main" val="2386488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lstStyle/>
          <a:p>
            <a:pPr marL="0" marR="0" indent="0" algn="l">
              <a:lnSpc>
                <a:spcPct val="100000"/>
              </a:lnSpc>
              <a:spcBef>
                <a:spcPts val="0"/>
              </a:spcBef>
              <a:spcAft>
                <a:spcPts val="0"/>
              </a:spcAft>
            </a:pPr>
            <a:r>
              <a:rPr sz="2000" b="0" i="0" u="none" strike="noStrike">
                <a:solidFill>
                  <a:srgbClr val="000000"/>
                </a:solidFill>
                <a:latin typeface="Calibri" panose="020F0502020204030204" pitchFamily="34" charset="0"/>
                <a:ea typeface="游明朝" charset="0"/>
                <a:cs typeface="Calibri" panose="020F0502020204030204" pitchFamily="34" charset="0"/>
              </a:rPr>
              <a:t>Twenty-five of 82 patients (30.5%) had BMI. </a:t>
            </a:r>
            <a:endParaRPr lang="en-US" sz="2000" b="0" i="0" u="none" strike="noStrike">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sz="2000" b="0" i="0" u="none" strike="noStrike">
                <a:solidFill>
                  <a:srgbClr val="000000"/>
                </a:solidFill>
                <a:latin typeface="Calibri" panose="020F0502020204030204" pitchFamily="34" charset="0"/>
                <a:ea typeface="游明朝" charset="0"/>
                <a:cs typeface="Calibri" panose="020F0502020204030204" pitchFamily="34" charset="0"/>
              </a:rPr>
              <a:t>Out of these, 19 (76%) had conBMI and 6</a:t>
            </a:r>
            <a:r>
              <a:rPr lang="en-US" sz="2000" b="0" i="0" u="none" strike="noStrike">
                <a:solidFill>
                  <a:srgbClr val="000000"/>
                </a:solidFill>
                <a:latin typeface="Calibri" panose="020F0502020204030204" pitchFamily="34" charset="0"/>
                <a:ea typeface="游明朝" charset="0"/>
                <a:cs typeface="Calibri" panose="020F0502020204030204" pitchFamily="34" charset="0"/>
              </a:rPr>
              <a:t> </a:t>
            </a:r>
            <a:r>
              <a:rPr sz="2000" b="0" i="0" u="none" strike="noStrike">
                <a:solidFill>
                  <a:srgbClr val="000000"/>
                </a:solidFill>
                <a:latin typeface="Calibri" panose="020F0502020204030204" pitchFamily="34" charset="0"/>
                <a:ea typeface="游明朝" charset="0"/>
                <a:cs typeface="Calibri" panose="020F0502020204030204" pitchFamily="34" charset="0"/>
              </a:rPr>
              <a:t>(24%) had disBMI. </a:t>
            </a:r>
            <a:endParaRPr lang="en-US" sz="2000" b="0" i="0" u="none" strike="noStrike">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sz="2000" b="0" i="0" u="none" strike="noStrike">
                <a:solidFill>
                  <a:srgbClr val="000000"/>
                </a:solidFill>
                <a:latin typeface="Calibri" panose="020F0502020204030204" pitchFamily="34" charset="0"/>
                <a:ea typeface="游明朝" charset="0"/>
                <a:cs typeface="Calibri" panose="020F0502020204030204" pitchFamily="34" charset="0"/>
              </a:rPr>
              <a:t>In patients with conBMI but not disBMI, uni- and multivariate analysis</a:t>
            </a:r>
            <a:r>
              <a:rPr lang="en-US" sz="2000" b="0" i="0" u="none" strike="noStrike">
                <a:solidFill>
                  <a:srgbClr val="000000"/>
                </a:solidFill>
                <a:latin typeface="Calibri" panose="020F0502020204030204" pitchFamily="34" charset="0"/>
                <a:ea typeface="游明朝" charset="0"/>
                <a:cs typeface="Calibri" panose="020F0502020204030204" pitchFamily="34" charset="0"/>
              </a:rPr>
              <a:t> </a:t>
            </a:r>
            <a:r>
              <a:rPr sz="2000" b="0" i="0" u="none" strike="noStrike">
                <a:solidFill>
                  <a:srgbClr val="000000"/>
                </a:solidFill>
                <a:latin typeface="Calibri" panose="020F0502020204030204" pitchFamily="34" charset="0"/>
                <a:ea typeface="游明朝" charset="0"/>
                <a:cs typeface="Calibri" panose="020F0502020204030204" pitchFamily="34" charset="0"/>
              </a:rPr>
              <a:t>revealed inferior progression free survival (PFS) and overall survival (OS) compared to</a:t>
            </a:r>
            <a:r>
              <a:rPr lang="en-US" sz="2000" b="0" i="0" u="none" strike="noStrike">
                <a:solidFill>
                  <a:srgbClr val="000000"/>
                </a:solidFill>
                <a:latin typeface="Calibri" panose="020F0502020204030204" pitchFamily="34" charset="0"/>
                <a:ea typeface="游明朝" charset="0"/>
                <a:cs typeface="Calibri" panose="020F0502020204030204" pitchFamily="34" charset="0"/>
              </a:rPr>
              <a:t> </a:t>
            </a:r>
            <a:r>
              <a:rPr sz="2000" b="0" i="0" u="none" strike="noStrike">
                <a:solidFill>
                  <a:srgbClr val="000000"/>
                </a:solidFill>
                <a:latin typeface="Calibri" panose="020F0502020204030204" pitchFamily="34" charset="0"/>
                <a:ea typeface="游明朝" charset="0"/>
                <a:cs typeface="Calibri" panose="020F0502020204030204" pitchFamily="34" charset="0"/>
              </a:rPr>
              <a:t>patients without BMI</a:t>
            </a:r>
            <a:endParaRPr lang="en-US" sz="2000" b="0" i="0" u="none" strike="noStrike">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sz="2000" b="0" i="0" u="none" strike="noStrike">
                <a:solidFill>
                  <a:srgbClr val="000000"/>
                </a:solidFill>
                <a:latin typeface="Calibri" panose="020F0502020204030204" pitchFamily="34" charset="0"/>
                <a:ea typeface="游明朝" charset="0"/>
                <a:cs typeface="Calibri" panose="020F0502020204030204" pitchFamily="34" charset="0"/>
              </a:rPr>
              <a:t> ConBMI</a:t>
            </a:r>
            <a:r>
              <a:rPr lang="en-US" sz="2000" b="0" i="0" u="none" strike="noStrike">
                <a:solidFill>
                  <a:srgbClr val="000000"/>
                </a:solidFill>
                <a:latin typeface="Calibri" panose="020F0502020204030204" pitchFamily="34" charset="0"/>
                <a:ea typeface="游明朝" charset="0"/>
                <a:cs typeface="Calibri" panose="020F0502020204030204" pitchFamily="34" charset="0"/>
              </a:rPr>
              <a:t> </a:t>
            </a:r>
            <a:r>
              <a:rPr sz="2000" b="0" i="0" u="none" strike="noStrike">
                <a:solidFill>
                  <a:srgbClr val="000000"/>
                </a:solidFill>
                <a:latin typeface="Calibri" panose="020F0502020204030204" pitchFamily="34" charset="0"/>
                <a:ea typeface="游明朝" charset="0"/>
                <a:cs typeface="Calibri" panose="020F0502020204030204" pitchFamily="34" charset="0"/>
              </a:rPr>
              <a:t>was strongly associated with nonGCB subtype as classified by the Hans algorithm (82.4%</a:t>
            </a:r>
            <a:r>
              <a:rPr lang="en-US" sz="2000" b="0" i="0" u="none" strike="noStrike">
                <a:solidFill>
                  <a:srgbClr val="000000"/>
                </a:solidFill>
                <a:latin typeface="Calibri" panose="020F0502020204030204" pitchFamily="34" charset="0"/>
                <a:ea typeface="游明朝" charset="0"/>
                <a:cs typeface="Calibri" panose="020F0502020204030204" pitchFamily="34" charset="0"/>
              </a:rPr>
              <a:t> </a:t>
            </a:r>
            <a:r>
              <a:rPr sz="2000" b="0" i="0" u="none" strike="noStrike">
                <a:solidFill>
                  <a:srgbClr val="000000"/>
                </a:solidFill>
                <a:latin typeface="Calibri" panose="020F0502020204030204" pitchFamily="34" charset="0"/>
                <a:ea typeface="游明朝" charset="0"/>
                <a:cs typeface="Calibri" panose="020F0502020204030204" pitchFamily="34" charset="0"/>
              </a:rPr>
              <a:t>vs 17.6%, p = 0.01).</a:t>
            </a:r>
            <a:endParaRPr lang="en-US" sz="2000" b="0" i="0" u="none" strike="noStrike">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sz="2000" b="0" i="0" u="none" strike="noStrike">
                <a:solidFill>
                  <a:srgbClr val="000000"/>
                </a:solidFill>
                <a:latin typeface="Calibri" panose="020F0502020204030204" pitchFamily="34" charset="0"/>
                <a:ea typeface="游明朝" charset="0"/>
                <a:cs typeface="Calibri" panose="020F0502020204030204" pitchFamily="34" charset="0"/>
              </a:rPr>
              <a:t> ConBMI comprised an independent predictor of poor prognosis in primary</a:t>
            </a:r>
            <a:r>
              <a:rPr lang="en-US" sz="2000" b="0" i="0" u="none" strike="noStrike">
                <a:solidFill>
                  <a:srgbClr val="000000"/>
                </a:solidFill>
                <a:latin typeface="Calibri" panose="020F0502020204030204" pitchFamily="34" charset="0"/>
                <a:ea typeface="游明朝" charset="0"/>
                <a:cs typeface="Calibri" panose="020F0502020204030204" pitchFamily="34" charset="0"/>
              </a:rPr>
              <a:t> </a:t>
            </a:r>
            <a:r>
              <a:rPr sz="2000" b="0" i="0" u="none" strike="noStrike">
                <a:solidFill>
                  <a:srgbClr val="000000"/>
                </a:solidFill>
                <a:latin typeface="Calibri" panose="020F0502020204030204" pitchFamily="34" charset="0"/>
                <a:ea typeface="游明朝" charset="0"/>
                <a:cs typeface="Calibri" panose="020F0502020204030204" pitchFamily="34" charset="0"/>
              </a:rPr>
              <a:t>and secondary r/rDLBCL</a:t>
            </a:r>
            <a:endParaRPr lang="fa-IR" sz="2000"/>
          </a:p>
        </p:txBody>
      </p:sp>
    </p:spTree>
    <p:extLst>
      <p:ext uri="{BB962C8B-B14F-4D97-AF65-F5344CB8AC3E}">
        <p14:creationId xmlns:p14="http://schemas.microsoft.com/office/powerpoint/2010/main" val="17387302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a:p>
        </p:txBody>
      </p:sp>
      <p:sp>
        <p:nvSpPr>
          <p:cNvPr id="3" name="Content Placeholder 2"/>
          <p:cNvSpPr>
            <a:spLocks noGrp="1" noEditPoints="1"/>
          </p:cNvSpPr>
          <p:nvPr>
            <p:ph idx="1"/>
          </p:nvPr>
        </p:nvSpPr>
        <p:spPr/>
        <p:txBody>
          <a:bodyPr/>
          <a:lstStyle/>
          <a:p>
            <a:endParaRPr/>
          </a:p>
        </p:txBody>
      </p:sp>
      <p:pic>
        <p:nvPicPr>
          <p:cNvPr id="4" name="Picture 3"/>
          <p:cNvPicPr/>
          <p:nvPr/>
        </p:nvPicPr>
        <p:blipFill>
          <a:blip r:embed="rId3"/>
          <a:srcRect/>
          <a:stretch>
            <a:fillRect/>
          </a:stretch>
        </p:blipFill>
        <p:spPr>
          <a:xfrm>
            <a:off x="185063" y="0"/>
            <a:ext cx="8734116" cy="6858000"/>
          </a:xfrm>
          <a:prstGeom prst="rect">
            <a:avLst/>
          </a:prstGeom>
        </p:spPr>
      </p:pic>
    </p:spTree>
    <p:extLst>
      <p:ext uri="{BB962C8B-B14F-4D97-AF65-F5344CB8AC3E}">
        <p14:creationId xmlns:p14="http://schemas.microsoft.com/office/powerpoint/2010/main" val="1755522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1066800" y="326653"/>
            <a:ext cx="8229600" cy="1143000"/>
          </a:xfrm>
        </p:spPr>
        <p:txBody>
          <a:bodyPr>
            <a:noAutofit/>
          </a:bodyPr>
          <a:lstStyle/>
          <a:p>
            <a:pPr algn="l"/>
            <a:r>
              <a:rPr lang="en-US" sz="2400" b="1" dirty="0">
                <a:solidFill>
                  <a:srgbClr val="0070C0"/>
                </a:solidFill>
              </a:rPr>
              <a:t>Outcome in patients with diffuse large B-cell lymphoma who relapse after autologous stem cell transplantation and receive active therapy. A retrospective analysis of the Lymphoma Working Party of the  EBMT</a:t>
            </a:r>
            <a:endParaRPr lang="fa-IR" sz="2400" b="1" dirty="0">
              <a:solidFill>
                <a:srgbClr val="0070C0"/>
              </a:solidFill>
            </a:endParaRPr>
          </a:p>
        </p:txBody>
      </p:sp>
      <p:sp>
        <p:nvSpPr>
          <p:cNvPr id="3" name="Content Placeholder 2"/>
          <p:cNvSpPr>
            <a:spLocks noGrp="1" noEditPoints="1"/>
          </p:cNvSpPr>
          <p:nvPr>
            <p:ph idx="1"/>
          </p:nvPr>
        </p:nvSpPr>
        <p:spPr>
          <a:xfrm>
            <a:off x="838200" y="2330707"/>
            <a:ext cx="8229600" cy="5517893"/>
          </a:xfrm>
        </p:spPr>
        <p:txBody>
          <a:bodyPr/>
          <a:lstStyle/>
          <a:p>
            <a:pPr marL="0" marR="0" indent="0" algn="l">
              <a:lnSpc>
                <a:spcPct val="100000"/>
              </a:lnSpc>
              <a:spcBef>
                <a:spcPts val="0"/>
              </a:spcBef>
              <a:spcAft>
                <a:spcPts val="0"/>
              </a:spcAft>
            </a:pPr>
            <a:r>
              <a:rPr sz="2000" b="0" i="0" u="none" strike="noStrike" dirty="0">
                <a:solidFill>
                  <a:srgbClr val="000000"/>
                </a:solidFill>
                <a:latin typeface="Calibri" panose="020F0502020204030204" pitchFamily="34" charset="0"/>
                <a:ea typeface="游明朝" charset="0"/>
                <a:cs typeface="Calibri" panose="020F0502020204030204" pitchFamily="34" charset="0"/>
              </a:rPr>
              <a:t>We present the results of 256 adult patients with</a:t>
            </a:r>
            <a:r>
              <a:rPr lang="en-US" sz="2000" b="0" i="0" u="none" strike="noStrike" dirty="0">
                <a:solidFill>
                  <a:srgbClr val="000000"/>
                </a:solidFill>
                <a:latin typeface="Calibri" panose="020F0502020204030204" pitchFamily="34" charset="0"/>
                <a:ea typeface="游明朝" charset="0"/>
                <a:cs typeface="Calibri" panose="020F0502020204030204" pitchFamily="34" charset="0"/>
              </a:rPr>
              <a:t> </a:t>
            </a:r>
            <a:r>
              <a:rPr sz="2000" b="0" i="0" u="none" strike="noStrike" dirty="0">
                <a:solidFill>
                  <a:srgbClr val="000000"/>
                </a:solidFill>
                <a:latin typeface="Calibri" panose="020F0502020204030204" pitchFamily="34" charset="0"/>
                <a:ea typeface="游明朝" charset="0"/>
                <a:cs typeface="Calibri" panose="020F0502020204030204" pitchFamily="34" charset="0"/>
              </a:rPr>
              <a:t>DLBCL who relapsed after auto-HSCT performed between 2003 and 2013, and who received active salvage strategies</a:t>
            </a:r>
            <a:endParaRPr lang="en-US" sz="2800" b="0" i="0" u="none" strike="noStrike" dirty="0">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endParaRPr lang="en-US" sz="2000" b="0" i="0" u="none" strike="noStrike" dirty="0">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sz="2000" b="0" i="0" u="none" strike="noStrike" dirty="0">
                <a:solidFill>
                  <a:srgbClr val="000000"/>
                </a:solidFill>
                <a:latin typeface="Calibri" panose="020F0502020204030204" pitchFamily="34" charset="0"/>
                <a:ea typeface="游明朝" charset="0"/>
                <a:cs typeface="Calibri" panose="020F0502020204030204" pitchFamily="34" charset="0"/>
              </a:rPr>
              <a:t>Median time to relapse was 7 months, 65% relapsed during</a:t>
            </a:r>
            <a:r>
              <a:rPr lang="en-US" sz="2000" b="0" i="0" u="none" strike="noStrike" dirty="0">
                <a:solidFill>
                  <a:srgbClr val="000000"/>
                </a:solidFill>
                <a:latin typeface="Calibri" panose="020F0502020204030204" pitchFamily="34" charset="0"/>
                <a:ea typeface="游明朝" charset="0"/>
                <a:cs typeface="Calibri" panose="020F0502020204030204" pitchFamily="34" charset="0"/>
              </a:rPr>
              <a:t> </a:t>
            </a:r>
            <a:r>
              <a:rPr sz="2000" b="0" i="0" u="none" strike="noStrike" dirty="0">
                <a:solidFill>
                  <a:srgbClr val="000000"/>
                </a:solidFill>
                <a:latin typeface="Calibri" panose="020F0502020204030204" pitchFamily="34" charset="0"/>
                <a:ea typeface="游明朝" charset="0"/>
                <a:cs typeface="Calibri" panose="020F0502020204030204" pitchFamily="34" charset="0"/>
              </a:rPr>
              <a:t>the first year. </a:t>
            </a:r>
            <a:endParaRPr lang="en-US" sz="2000" b="0" i="0" u="none" strike="noStrike" dirty="0">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sz="2000" b="0" i="0" u="none" strike="noStrike" dirty="0">
                <a:solidFill>
                  <a:srgbClr val="000000"/>
                </a:solidFill>
                <a:latin typeface="Calibri" panose="020F0502020204030204" pitchFamily="34" charset="0"/>
                <a:ea typeface="游明朝" charset="0"/>
                <a:cs typeface="Calibri" panose="020F0502020204030204" pitchFamily="34" charset="0"/>
              </a:rPr>
              <a:t>Overall response rate after salvage therapy was 46%.</a:t>
            </a:r>
            <a:endParaRPr lang="en-US" sz="2000" b="0" i="0" u="none" strike="noStrike" dirty="0">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sz="2000" b="0" i="0" u="none" strike="noStrike" dirty="0">
                <a:solidFill>
                  <a:srgbClr val="000000"/>
                </a:solidFill>
                <a:latin typeface="Calibri" panose="020F0502020204030204" pitchFamily="34" charset="0"/>
                <a:ea typeface="游明朝" charset="0"/>
                <a:cs typeface="Calibri" panose="020F0502020204030204" pitchFamily="34" charset="0"/>
              </a:rPr>
              <a:t> Median follow-up after first salvage therapy was 40 months.</a:t>
            </a:r>
            <a:endParaRPr lang="en-US" sz="2000" b="0" i="0" u="none" strike="noStrike" dirty="0">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sz="2000" b="0" i="0" u="none" strike="noStrike" dirty="0">
                <a:solidFill>
                  <a:srgbClr val="000000"/>
                </a:solidFill>
                <a:latin typeface="Calibri" panose="020F0502020204030204" pitchFamily="34" charset="0"/>
                <a:ea typeface="游明朝" charset="0"/>
                <a:cs typeface="Calibri" panose="020F0502020204030204" pitchFamily="34" charset="0"/>
              </a:rPr>
              <a:t>OS</a:t>
            </a:r>
            <a:r>
              <a:rPr lang="en-US" sz="2000" b="0" i="0" u="none" strike="noStrike" dirty="0">
                <a:solidFill>
                  <a:srgbClr val="000000"/>
                </a:solidFill>
                <a:latin typeface="Calibri" panose="020F0502020204030204" pitchFamily="34" charset="0"/>
                <a:ea typeface="游明朝" charset="0"/>
                <a:cs typeface="Calibri" panose="020F0502020204030204" pitchFamily="34" charset="0"/>
              </a:rPr>
              <a:t> </a:t>
            </a:r>
            <a:r>
              <a:rPr sz="2000" b="0" i="0" u="none" strike="noStrike" dirty="0">
                <a:solidFill>
                  <a:srgbClr val="000000"/>
                </a:solidFill>
                <a:latin typeface="Calibri" panose="020F0502020204030204" pitchFamily="34" charset="0"/>
                <a:ea typeface="游明朝" charset="0"/>
                <a:cs typeface="Calibri" panose="020F0502020204030204" pitchFamily="34" charset="0"/>
              </a:rPr>
              <a:t>at 3 years was 27% . </a:t>
            </a:r>
            <a:endParaRPr lang="en-US" sz="2000" b="0" i="0" u="none" strike="noStrike" dirty="0">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sz="2000" b="0" i="0" u="none" strike="noStrike" dirty="0">
                <a:solidFill>
                  <a:srgbClr val="000000"/>
                </a:solidFill>
                <a:latin typeface="Calibri" panose="020F0502020204030204" pitchFamily="34" charset="0"/>
                <a:ea typeface="游明朝" charset="0"/>
                <a:cs typeface="Calibri" panose="020F0502020204030204" pitchFamily="34" charset="0"/>
              </a:rPr>
              <a:t>OS at 3 years of patients relapsing longer</a:t>
            </a:r>
            <a:r>
              <a:rPr lang="en-US" sz="2000" b="0" i="0" u="none" strike="noStrike" dirty="0">
                <a:solidFill>
                  <a:srgbClr val="000000"/>
                </a:solidFill>
                <a:latin typeface="Calibri" panose="020F0502020204030204" pitchFamily="34" charset="0"/>
                <a:ea typeface="游明朝" charset="0"/>
                <a:cs typeface="Calibri" panose="020F0502020204030204" pitchFamily="34" charset="0"/>
              </a:rPr>
              <a:t> </a:t>
            </a:r>
            <a:r>
              <a:rPr sz="2000" b="0" i="0" u="none" strike="noStrike" dirty="0">
                <a:solidFill>
                  <a:srgbClr val="000000"/>
                </a:solidFill>
                <a:latin typeface="Calibri" panose="020F0502020204030204" pitchFamily="34" charset="0"/>
                <a:ea typeface="游明朝" charset="0"/>
                <a:cs typeface="Calibri" panose="020F0502020204030204" pitchFamily="34" charset="0"/>
              </a:rPr>
              <a:t>than 1 year after auto-HSCT was </a:t>
            </a:r>
            <a:r>
              <a:rPr lang="en-US" sz="2000" b="0" i="0" u="none" strike="noStrike" dirty="0">
                <a:solidFill>
                  <a:srgbClr val="000000"/>
                </a:solidFill>
                <a:latin typeface="Calibri" panose="020F0502020204030204" pitchFamily="34" charset="0"/>
                <a:ea typeface="游明朝" charset="0"/>
                <a:cs typeface="Calibri" panose="020F0502020204030204" pitchFamily="34" charset="0"/>
              </a:rPr>
              <a:t>   </a:t>
            </a:r>
            <a:r>
              <a:rPr sz="2000" b="0" i="0" u="none" strike="noStrike" dirty="0">
                <a:solidFill>
                  <a:srgbClr val="000000"/>
                </a:solidFill>
                <a:latin typeface="Calibri" panose="020F0502020204030204" pitchFamily="34" charset="0"/>
                <a:ea typeface="游明朝" charset="0"/>
                <a:cs typeface="Calibri" panose="020F0502020204030204" pitchFamily="34" charset="0"/>
              </a:rPr>
              <a:t>41%  compared with 20%  in those who relapsed in less than</a:t>
            </a:r>
            <a:r>
              <a:rPr lang="en-US" sz="2000" b="0" i="0" u="none" strike="noStrike" dirty="0">
                <a:solidFill>
                  <a:srgbClr val="000000"/>
                </a:solidFill>
                <a:latin typeface="Calibri" panose="020F0502020204030204" pitchFamily="34" charset="0"/>
                <a:ea typeface="游明朝" charset="0"/>
                <a:cs typeface="Calibri" panose="020F0502020204030204" pitchFamily="34" charset="0"/>
              </a:rPr>
              <a:t> </a:t>
            </a:r>
            <a:r>
              <a:rPr sz="2000" b="0" i="0" u="none" strike="noStrike" dirty="0">
                <a:solidFill>
                  <a:srgbClr val="000000"/>
                </a:solidFill>
                <a:latin typeface="Calibri" panose="020F0502020204030204" pitchFamily="34" charset="0"/>
                <a:ea typeface="游明朝" charset="0"/>
                <a:cs typeface="Calibri" panose="020F0502020204030204" pitchFamily="34" charset="0"/>
              </a:rPr>
              <a:t>1 year.</a:t>
            </a:r>
            <a:endParaRPr lang="en-US" sz="2000" b="0" i="0" u="none" strike="noStrike" dirty="0">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sz="2000" b="0" i="0" u="none" strike="noStrike" dirty="0">
                <a:solidFill>
                  <a:srgbClr val="000000"/>
                </a:solidFill>
                <a:latin typeface="Calibri" panose="020F0502020204030204" pitchFamily="34" charset="0"/>
                <a:ea typeface="游明朝" charset="0"/>
                <a:cs typeface="Calibri" panose="020F0502020204030204" pitchFamily="34" charset="0"/>
              </a:rPr>
              <a:t> Eighty-two patients (32%) had a second HSCT, an allogeneic HSCT (</a:t>
            </a:r>
            <a:r>
              <a:rPr sz="2000" b="0" i="0" u="none" strike="noStrike" dirty="0" err="1">
                <a:solidFill>
                  <a:srgbClr val="000000"/>
                </a:solidFill>
                <a:latin typeface="Calibri" panose="020F0502020204030204" pitchFamily="34" charset="0"/>
                <a:ea typeface="游明朝" charset="0"/>
                <a:cs typeface="Calibri" panose="020F0502020204030204" pitchFamily="34" charset="0"/>
              </a:rPr>
              <a:t>allo</a:t>
            </a:r>
            <a:r>
              <a:rPr sz="2000" b="0" i="0" u="none" strike="noStrike" dirty="0">
                <a:solidFill>
                  <a:srgbClr val="000000"/>
                </a:solidFill>
                <a:latin typeface="Calibri" panose="020F0502020204030204" pitchFamily="34" charset="0"/>
                <a:ea typeface="游明朝" charset="0"/>
                <a:cs typeface="Calibri" panose="020F0502020204030204" pitchFamily="34" charset="0"/>
              </a:rPr>
              <a:t>-HSCT) in 69 cases, at a median time of</a:t>
            </a:r>
            <a:r>
              <a:rPr lang="en-US" sz="2000" b="0" i="0" u="none" strike="noStrike" dirty="0">
                <a:solidFill>
                  <a:srgbClr val="000000"/>
                </a:solidFill>
                <a:latin typeface="Calibri" panose="020F0502020204030204" pitchFamily="34" charset="0"/>
                <a:ea typeface="游明朝" charset="0"/>
                <a:cs typeface="Calibri" panose="020F0502020204030204" pitchFamily="34" charset="0"/>
              </a:rPr>
              <a:t> </a:t>
            </a:r>
            <a:r>
              <a:rPr sz="2000" b="0" i="0" u="none" strike="noStrike" dirty="0">
                <a:solidFill>
                  <a:srgbClr val="000000"/>
                </a:solidFill>
                <a:latin typeface="Calibri" panose="020F0502020204030204" pitchFamily="34" charset="0"/>
                <a:ea typeface="游明朝" charset="0"/>
                <a:cs typeface="Calibri" panose="020F0502020204030204" pitchFamily="34" charset="0"/>
              </a:rPr>
              <a:t>6.5 months after relapse. </a:t>
            </a:r>
            <a:endParaRPr lang="en-US" sz="2000" b="0" i="0" u="none" strike="noStrike" dirty="0">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sz="2000" b="0" i="0" u="none" strike="noStrike" dirty="0">
                <a:solidFill>
                  <a:srgbClr val="000000"/>
                </a:solidFill>
                <a:latin typeface="Calibri" panose="020F0502020204030204" pitchFamily="34" charset="0"/>
                <a:ea typeface="游明朝" charset="0"/>
                <a:cs typeface="Calibri" panose="020F0502020204030204" pitchFamily="34" charset="0"/>
              </a:rPr>
              <a:t>OS at 3 years after </a:t>
            </a:r>
            <a:r>
              <a:rPr sz="2000" b="0" i="0" u="none" strike="noStrike" dirty="0" err="1">
                <a:solidFill>
                  <a:srgbClr val="000000"/>
                </a:solidFill>
                <a:latin typeface="Calibri" panose="020F0502020204030204" pitchFamily="34" charset="0"/>
                <a:ea typeface="游明朝" charset="0"/>
                <a:cs typeface="Calibri" panose="020F0502020204030204" pitchFamily="34" charset="0"/>
              </a:rPr>
              <a:t>allo</a:t>
            </a:r>
            <a:r>
              <a:rPr sz="2000" b="0" i="0" u="none" strike="noStrike" dirty="0">
                <a:solidFill>
                  <a:srgbClr val="000000"/>
                </a:solidFill>
                <a:latin typeface="Calibri" panose="020F0502020204030204" pitchFamily="34" charset="0"/>
                <a:ea typeface="游明朝" charset="0"/>
                <a:cs typeface="Calibri" panose="020F0502020204030204" pitchFamily="34" charset="0"/>
              </a:rPr>
              <a:t>-HSCT was 36</a:t>
            </a:r>
            <a:r>
              <a:rPr lang="en-US" sz="2000" b="0" i="0" u="none" strike="noStrike" dirty="0">
                <a:solidFill>
                  <a:srgbClr val="000000"/>
                </a:solidFill>
                <a:latin typeface="Calibri" panose="020F0502020204030204" pitchFamily="34" charset="0"/>
                <a:ea typeface="游明朝" charset="0"/>
                <a:cs typeface="Calibri" panose="020F0502020204030204" pitchFamily="34" charset="0"/>
              </a:rPr>
              <a:t>%</a:t>
            </a:r>
          </a:p>
          <a:p>
            <a:pPr marL="0" marR="0" indent="0" algn="l">
              <a:lnSpc>
                <a:spcPct val="100000"/>
              </a:lnSpc>
              <a:spcBef>
                <a:spcPts val="0"/>
              </a:spcBef>
              <a:spcAft>
                <a:spcPts val="0"/>
              </a:spcAft>
            </a:pPr>
            <a:endParaRPr lang="en-US" sz="2000" b="0" i="0" u="none" strike="noStrike" dirty="0">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endParaRPr lang="en-US" sz="3200" b="0" i="0" u="none" strike="noStrike" dirty="0">
              <a:solidFill>
                <a:srgbClr val="000000"/>
              </a:solidFill>
              <a:latin typeface="Calibri" panose="020F0502020204030204" pitchFamily="34" charset="0"/>
              <a:ea typeface="游明朝" charset="0"/>
              <a:cs typeface="Calibri" panose="020F0502020204030204" pitchFamily="34" charset="0"/>
            </a:endParaRPr>
          </a:p>
        </p:txBody>
      </p:sp>
    </p:spTree>
    <p:extLst>
      <p:ext uri="{BB962C8B-B14F-4D97-AF65-F5344CB8AC3E}">
        <p14:creationId xmlns:p14="http://schemas.microsoft.com/office/powerpoint/2010/main" val="341328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normAutofit fontScale="90000"/>
          </a:bodyPr>
          <a:lstStyle/>
          <a:p>
            <a:pPr marL="0" marR="0" indent="0">
              <a:lnSpc>
                <a:spcPct val="100000"/>
              </a:lnSpc>
              <a:spcBef>
                <a:spcPts val="0"/>
              </a:spcBef>
              <a:spcAft>
                <a:spcPts val="0"/>
              </a:spcAft>
            </a:pPr>
            <a:r>
              <a:rPr sz="2400" b="1" i="0" u="none" strike="noStrike" baseline="0" dirty="0">
                <a:solidFill>
                  <a:srgbClr val="005FD2"/>
                </a:solidFill>
                <a:latin typeface="Calibri" panose="020F0502020204030204" pitchFamily="34" charset="0"/>
                <a:ea typeface="游明朝" charset="0"/>
                <a:cs typeface="Calibri" panose="020F0502020204030204" pitchFamily="34" charset="0"/>
              </a:rPr>
              <a:t>Hematopoietic Progenitor Cell</a:t>
            </a:r>
          </a:p>
          <a:p>
            <a:pPr marL="0" marR="0" indent="0">
              <a:lnSpc>
                <a:spcPct val="100000"/>
              </a:lnSpc>
              <a:spcBef>
                <a:spcPts val="0"/>
              </a:spcBef>
              <a:spcAft>
                <a:spcPts val="0"/>
              </a:spcAft>
            </a:pPr>
            <a:r>
              <a:rPr sz="2400" b="1" i="0" u="none" strike="noStrike" baseline="0" dirty="0">
                <a:solidFill>
                  <a:srgbClr val="005FD2"/>
                </a:solidFill>
                <a:latin typeface="Calibri" panose="020F0502020204030204" pitchFamily="34" charset="0"/>
                <a:ea typeface="游明朝" charset="0"/>
                <a:cs typeface="Calibri" panose="020F0502020204030204" pitchFamily="34" charset="0"/>
              </a:rPr>
              <a:t>Transplantation </a:t>
            </a:r>
            <a:r>
              <a:rPr sz="2400" b="1" i="0" u="none" strike="noStrike" baseline="0" dirty="0" smtClean="0">
                <a:solidFill>
                  <a:srgbClr val="005FD2"/>
                </a:solidFill>
                <a:latin typeface="Calibri" panose="020F0502020204030204" pitchFamily="34" charset="0"/>
                <a:ea typeface="游明朝" charset="0"/>
                <a:cs typeface="Calibri" panose="020F0502020204030204" pitchFamily="34" charset="0"/>
              </a:rPr>
              <a:t>in</a:t>
            </a:r>
            <a:r>
              <a:rPr lang="en-US" sz="2400" b="1" i="0" u="none" strike="noStrike" dirty="0" smtClean="0">
                <a:solidFill>
                  <a:srgbClr val="005FD2"/>
                </a:solidFill>
                <a:latin typeface="Calibri" panose="020F0502020204030204" pitchFamily="34" charset="0"/>
                <a:ea typeface="游明朝" charset="0"/>
                <a:cs typeface="Calibri" panose="020F0502020204030204" pitchFamily="34" charset="0"/>
              </a:rPr>
              <a:t> </a:t>
            </a:r>
            <a:r>
              <a:rPr sz="2400" b="1" i="0" u="none" strike="noStrike" baseline="0" dirty="0" smtClean="0">
                <a:solidFill>
                  <a:srgbClr val="005FD2"/>
                </a:solidFill>
                <a:latin typeface="Calibri" panose="020F0502020204030204" pitchFamily="34" charset="0"/>
                <a:ea typeface="游明朝" charset="0"/>
                <a:cs typeface="Calibri" panose="020F0502020204030204" pitchFamily="34" charset="0"/>
              </a:rPr>
              <a:t>Adolescents</a:t>
            </a:r>
            <a:r>
              <a:rPr sz="2400" b="1" i="0" u="none" strike="noStrike" baseline="0" dirty="0">
                <a:solidFill>
                  <a:srgbClr val="005FD2"/>
                </a:solidFill>
                <a:latin typeface="Calibri" panose="020F0502020204030204" pitchFamily="34" charset="0"/>
                <a:ea typeface="游明朝" charset="0"/>
                <a:cs typeface="Calibri" panose="020F0502020204030204" pitchFamily="34" charset="0"/>
              </a:rPr>
              <a:t>,</a:t>
            </a:r>
          </a:p>
          <a:p>
            <a:pPr marL="0" marR="0" indent="0">
              <a:lnSpc>
                <a:spcPct val="100000"/>
              </a:lnSpc>
              <a:spcBef>
                <a:spcPts val="0"/>
              </a:spcBef>
              <a:spcAft>
                <a:spcPts val="0"/>
              </a:spcAft>
            </a:pPr>
            <a:r>
              <a:rPr sz="2400" b="1" i="0" u="none" strike="noStrike" baseline="0" dirty="0">
                <a:solidFill>
                  <a:srgbClr val="005FD2"/>
                </a:solidFill>
                <a:latin typeface="Calibri" panose="020F0502020204030204" pitchFamily="34" charset="0"/>
                <a:ea typeface="游明朝" charset="0"/>
                <a:cs typeface="Calibri" panose="020F0502020204030204" pitchFamily="34" charset="0"/>
              </a:rPr>
              <a:t>and Young Adults With Relapsed</a:t>
            </a:r>
          </a:p>
          <a:p>
            <a:pPr marL="0" marR="0" indent="0">
              <a:lnSpc>
                <a:spcPct val="100000"/>
              </a:lnSpc>
              <a:spcBef>
                <a:spcPts val="0"/>
              </a:spcBef>
              <a:spcAft>
                <a:spcPts val="0"/>
              </a:spcAft>
            </a:pPr>
            <a:r>
              <a:rPr sz="2400" b="1" i="0" u="none" strike="noStrike" baseline="0" dirty="0">
                <a:solidFill>
                  <a:srgbClr val="005FD2"/>
                </a:solidFill>
                <a:latin typeface="Calibri" panose="020F0502020204030204" pitchFamily="34" charset="0"/>
                <a:ea typeface="游明朝" charset="0"/>
                <a:cs typeface="Calibri" panose="020F0502020204030204" pitchFamily="34" charset="0"/>
              </a:rPr>
              <a:t>Mature B-Cell NHL</a:t>
            </a:r>
            <a:endParaRPr sz="2000" dirty="0"/>
          </a:p>
        </p:txBody>
      </p:sp>
      <p:sp>
        <p:nvSpPr>
          <p:cNvPr id="3" name="Content Placeholder 2"/>
          <p:cNvSpPr>
            <a:spLocks noGrp="1" noEditPoints="1"/>
          </p:cNvSpPr>
          <p:nvPr>
            <p:ph idx="1"/>
          </p:nvPr>
        </p:nvSpPr>
        <p:spPr/>
        <p:txBody>
          <a:bodyPr>
            <a:normAutofit fontScale="92500"/>
          </a:bodyPr>
          <a:lstStyle/>
          <a:p>
            <a:pPr marL="0" marR="0" indent="0" algn="l">
              <a:lnSpc>
                <a:spcPct val="100000"/>
              </a:lnSpc>
              <a:spcBef>
                <a:spcPts val="0"/>
              </a:spcBef>
              <a:spcAft>
                <a:spcPts val="0"/>
              </a:spcAft>
              <a:buNone/>
            </a:pPr>
            <a:r>
              <a:rPr sz="3200" b="0" i="0" u="none" strike="noStrike" dirty="0">
                <a:solidFill>
                  <a:srgbClr val="000000"/>
                </a:solidFill>
                <a:latin typeface="Calibri" panose="020F0502020204030204" pitchFamily="34" charset="0"/>
                <a:ea typeface="游明朝" charset="0"/>
                <a:cs typeface="Calibri" panose="020F0502020204030204" pitchFamily="34" charset="0"/>
              </a:rPr>
              <a:t>patients with</a:t>
            </a:r>
            <a:r>
              <a:rPr lang="en-US" sz="3200" b="0" i="0" u="none" strike="noStrike" dirty="0">
                <a:solidFill>
                  <a:srgbClr val="000000"/>
                </a:solidFill>
                <a:latin typeface="Calibri" panose="020F0502020204030204" pitchFamily="34" charset="0"/>
                <a:ea typeface="游明朝" charset="0"/>
                <a:cs typeface="Calibri" panose="020F0502020204030204" pitchFamily="34" charset="0"/>
              </a:rPr>
              <a:t>:</a:t>
            </a:r>
          </a:p>
          <a:p>
            <a:pPr marL="0" marR="0" indent="0" algn="l">
              <a:lnSpc>
                <a:spcPct val="100000"/>
              </a:lnSpc>
              <a:spcBef>
                <a:spcPts val="0"/>
              </a:spcBef>
              <a:spcAft>
                <a:spcPts val="0"/>
              </a:spcAft>
            </a:pPr>
            <a:r>
              <a:rPr sz="3200" b="0" i="0" u="none" strike="noStrike" dirty="0">
                <a:solidFill>
                  <a:srgbClr val="000000"/>
                </a:solidFill>
                <a:latin typeface="Calibri" panose="020F0502020204030204" pitchFamily="34" charset="0"/>
                <a:ea typeface="游明朝" charset="0"/>
                <a:cs typeface="Calibri" panose="020F0502020204030204" pitchFamily="34" charset="0"/>
              </a:rPr>
              <a:t> lactate</a:t>
            </a:r>
            <a:r>
              <a:rPr lang="en-US" sz="3200" b="0" i="0" u="none" strike="noStrike" dirty="0">
                <a:solidFill>
                  <a:srgbClr val="000000"/>
                </a:solidFill>
                <a:latin typeface="Calibri" panose="020F0502020204030204" pitchFamily="34" charset="0"/>
                <a:ea typeface="游明朝" charset="0"/>
                <a:cs typeface="Calibri" panose="020F0502020204030204" pitchFamily="34" charset="0"/>
              </a:rPr>
              <a:t> </a:t>
            </a:r>
            <a:r>
              <a:rPr sz="3200" b="0" i="0" u="none" strike="noStrike" dirty="0">
                <a:solidFill>
                  <a:srgbClr val="000000"/>
                </a:solidFill>
                <a:latin typeface="Calibri" panose="020F0502020204030204" pitchFamily="34" charset="0"/>
                <a:ea typeface="游明朝" charset="0"/>
                <a:cs typeface="Calibri" panose="020F0502020204030204" pitchFamily="34" charset="0"/>
              </a:rPr>
              <a:t>dehydrogenase 2 </a:t>
            </a:r>
            <a:r>
              <a:rPr lang="en-US" sz="3200" b="0" i="0" u="none" strike="noStrike" dirty="0">
                <a:solidFill>
                  <a:srgbClr val="000000"/>
                </a:solidFill>
                <a:latin typeface="Calibri" panose="020F0502020204030204" pitchFamily="34" charset="0"/>
                <a:ea typeface="游明朝" charset="0"/>
                <a:cs typeface="Calibri" panose="020F0502020204030204" pitchFamily="34" charset="0"/>
              </a:rPr>
              <a:t>*</a:t>
            </a:r>
            <a:r>
              <a:rPr sz="3200" b="0" i="0" u="none" strike="noStrike" dirty="0">
                <a:solidFill>
                  <a:srgbClr val="000000"/>
                </a:solidFill>
                <a:latin typeface="Calibri" panose="020F0502020204030204" pitchFamily="34" charset="0"/>
                <a:ea typeface="游明朝" charset="0"/>
                <a:cs typeface="Calibri" panose="020F0502020204030204" pitchFamily="34" charset="0"/>
              </a:rPr>
              <a:t>ULN</a:t>
            </a:r>
            <a:r>
              <a:rPr lang="en-US" sz="3200" b="0" i="0" u="none" strike="noStrike" dirty="0">
                <a:solidFill>
                  <a:srgbClr val="000000"/>
                </a:solidFill>
                <a:latin typeface="Calibri" panose="020F0502020204030204" pitchFamily="34" charset="0"/>
                <a:ea typeface="游明朝" charset="0"/>
                <a:cs typeface="Calibri" panose="020F0502020204030204" pitchFamily="34" charset="0"/>
              </a:rPr>
              <a:t> </a:t>
            </a:r>
            <a:r>
              <a:rPr sz="3200" b="0" i="0" u="none" strike="noStrike" dirty="0">
                <a:solidFill>
                  <a:srgbClr val="000000"/>
                </a:solidFill>
                <a:latin typeface="Calibri" panose="020F0502020204030204" pitchFamily="34" charset="0"/>
                <a:ea typeface="游明朝" charset="0"/>
                <a:cs typeface="Calibri" panose="020F0502020204030204" pitchFamily="34" charset="0"/>
              </a:rPr>
              <a:t>at diagnosis, </a:t>
            </a:r>
            <a:endParaRPr lang="en-US" sz="3200" b="0" i="0" u="none" strike="noStrike" dirty="0">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sz="3200" b="0" i="0" u="none" strike="noStrike" dirty="0">
                <a:solidFill>
                  <a:srgbClr val="000000"/>
                </a:solidFill>
                <a:latin typeface="Calibri" panose="020F0502020204030204" pitchFamily="34" charset="0"/>
                <a:ea typeface="游明朝" charset="0"/>
                <a:cs typeface="Calibri" panose="020F0502020204030204" pitchFamily="34" charset="0"/>
              </a:rPr>
              <a:t>R/R disease within 6 months of diagnosis</a:t>
            </a:r>
            <a:endParaRPr lang="en-US" sz="3200" b="0" i="0" u="none" strike="noStrike" dirty="0">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lang="en-US" sz="3200" b="0" i="0" u="none" strike="noStrike" dirty="0">
                <a:solidFill>
                  <a:srgbClr val="000000"/>
                </a:solidFill>
                <a:latin typeface="Calibri" panose="020F0502020204030204" pitchFamily="34" charset="0"/>
                <a:ea typeface="游明朝" charset="0"/>
                <a:cs typeface="Calibri" panose="020F0502020204030204" pitchFamily="34" charset="0"/>
              </a:rPr>
              <a:t> </a:t>
            </a:r>
            <a:r>
              <a:rPr sz="3200" b="0" i="0" u="none" strike="noStrike" dirty="0">
                <a:solidFill>
                  <a:srgbClr val="000000"/>
                </a:solidFill>
                <a:latin typeface="Calibri" panose="020F0502020204030204" pitchFamily="34" charset="0"/>
                <a:ea typeface="游明朝" charset="0"/>
                <a:cs typeface="Calibri" panose="020F0502020204030204" pitchFamily="34" charset="0"/>
              </a:rPr>
              <a:t>multisite relapse, and/or R/R disease with bone</a:t>
            </a:r>
            <a:r>
              <a:rPr lang="en-US" sz="3200" b="0" i="0" u="none" strike="noStrike" dirty="0">
                <a:solidFill>
                  <a:srgbClr val="000000"/>
                </a:solidFill>
                <a:latin typeface="Calibri" panose="020F0502020204030204" pitchFamily="34" charset="0"/>
                <a:ea typeface="游明朝" charset="0"/>
                <a:cs typeface="Calibri" panose="020F0502020204030204" pitchFamily="34" charset="0"/>
              </a:rPr>
              <a:t> </a:t>
            </a:r>
            <a:r>
              <a:rPr sz="3200" b="0" i="0" u="none" strike="noStrike" dirty="0">
                <a:solidFill>
                  <a:srgbClr val="000000"/>
                </a:solidFill>
                <a:latin typeface="Calibri" panose="020F0502020204030204" pitchFamily="34" charset="0"/>
                <a:ea typeface="游明朝" charset="0"/>
                <a:cs typeface="Calibri" panose="020F0502020204030204" pitchFamily="34" charset="0"/>
              </a:rPr>
              <a:t>marrow involvement</a:t>
            </a:r>
            <a:endParaRPr lang="en-US" sz="3200" b="0" i="0" u="none" strike="noStrike" dirty="0">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sz="3200" b="0" i="0" u="none" strike="noStrike" dirty="0">
                <a:solidFill>
                  <a:srgbClr val="000000"/>
                </a:solidFill>
                <a:latin typeface="Calibri" panose="020F0502020204030204" pitchFamily="34" charset="0"/>
                <a:ea typeface="游明朝" charset="0"/>
                <a:cs typeface="Calibri" panose="020F0502020204030204" pitchFamily="34" charset="0"/>
              </a:rPr>
              <a:t>experience a significantly decrease</a:t>
            </a:r>
            <a:r>
              <a:rPr lang="en-US" sz="3200" b="0" i="0" u="none" strike="noStrike" dirty="0">
                <a:solidFill>
                  <a:srgbClr val="000000"/>
                </a:solidFill>
                <a:latin typeface="Calibri" panose="020F0502020204030204" pitchFamily="34" charset="0"/>
                <a:ea typeface="游明朝" charset="0"/>
                <a:cs typeface="Calibri" panose="020F0502020204030204" pitchFamily="34" charset="0"/>
              </a:rPr>
              <a:t> </a:t>
            </a:r>
            <a:r>
              <a:rPr sz="3200" b="0" i="0" u="none" strike="noStrike" dirty="0">
                <a:solidFill>
                  <a:srgbClr val="000000"/>
                </a:solidFill>
                <a:latin typeface="Calibri" panose="020F0502020204030204" pitchFamily="34" charset="0"/>
                <a:ea typeface="游明朝" charset="0"/>
                <a:cs typeface="Calibri" panose="020F0502020204030204" pitchFamily="34" charset="0"/>
              </a:rPr>
              <a:t>OS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solidFill>
                  <a:srgbClr val="C00000"/>
                </a:solidFill>
              </a:rPr>
              <a:t>CONCLUSION</a:t>
            </a:r>
            <a:endParaRPr lang="fa-IR" dirty="0">
              <a:solidFill>
                <a:srgbClr val="C00000"/>
              </a:solidFill>
            </a:endParaRPr>
          </a:p>
        </p:txBody>
      </p:sp>
      <p:sp>
        <p:nvSpPr>
          <p:cNvPr id="3" name="Content Placeholder 2"/>
          <p:cNvSpPr>
            <a:spLocks noGrp="1" noEditPoints="1"/>
          </p:cNvSpPr>
          <p:nvPr>
            <p:ph idx="1"/>
          </p:nvPr>
        </p:nvSpPr>
        <p:spPr/>
        <p:txBody>
          <a:bodyPr/>
          <a:lstStyle/>
          <a:p>
            <a:pPr marL="0" marR="0" indent="0" algn="l">
              <a:lnSpc>
                <a:spcPct val="100000"/>
              </a:lnSpc>
              <a:spcBef>
                <a:spcPts val="0"/>
              </a:spcBef>
              <a:spcAft>
                <a:spcPts val="0"/>
              </a:spcAft>
              <a:buNone/>
            </a:pPr>
            <a:endParaRPr lang="en-US" sz="3200" b="0" i="0" u="none" strike="noStrike">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sz="3200" b="0" i="0" u="none" strike="noStrike">
                <a:solidFill>
                  <a:srgbClr val="000000"/>
                </a:solidFill>
                <a:latin typeface="Calibri" panose="020F0502020204030204" pitchFamily="34" charset="0"/>
                <a:ea typeface="游明朝" charset="0"/>
                <a:cs typeface="Calibri" panose="020F0502020204030204" pitchFamily="34" charset="0"/>
              </a:rPr>
              <a:t> Patients who relapse in less than 1 year should be considered for CAR T cell therapy or clinical trials. </a:t>
            </a:r>
            <a:endParaRPr lang="en-US" sz="3200" b="0" i="0" u="none" strike="noStrike">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sz="3200" b="0" i="0" u="none" strike="noStrike">
                <a:solidFill>
                  <a:srgbClr val="000000"/>
                </a:solidFill>
                <a:latin typeface="Calibri" panose="020F0502020204030204" pitchFamily="34" charset="0"/>
                <a:ea typeface="游明朝" charset="0"/>
                <a:cs typeface="Calibri" panose="020F0502020204030204" pitchFamily="34" charset="0"/>
              </a:rPr>
              <a:t>Patients who relapse after 1 year can be rescued with salvage</a:t>
            </a:r>
            <a:r>
              <a:rPr lang="en-US" sz="3200" b="0" i="0" u="none" strike="noStrike">
                <a:solidFill>
                  <a:srgbClr val="000000"/>
                </a:solidFill>
                <a:latin typeface="Calibri" panose="020F0502020204030204" pitchFamily="34" charset="0"/>
                <a:ea typeface="游明朝" charset="0"/>
                <a:cs typeface="Calibri" panose="020F0502020204030204" pitchFamily="34" charset="0"/>
              </a:rPr>
              <a:t> </a:t>
            </a:r>
            <a:r>
              <a:rPr sz="3200" b="0" i="0" u="none" strike="noStrike">
                <a:solidFill>
                  <a:srgbClr val="000000"/>
                </a:solidFill>
                <a:latin typeface="Calibri" panose="020F0502020204030204" pitchFamily="34" charset="0"/>
                <a:ea typeface="游明朝" charset="0"/>
                <a:cs typeface="Calibri" panose="020F0502020204030204" pitchFamily="34" charset="0"/>
              </a:rPr>
              <a:t>therapies and a second HSCT</a:t>
            </a:r>
            <a:endParaRPr lang="fa-IR"/>
          </a:p>
        </p:txBody>
      </p:sp>
    </p:spTree>
    <p:extLst>
      <p:ext uri="{BB962C8B-B14F-4D97-AF65-F5344CB8AC3E}">
        <p14:creationId xmlns:p14="http://schemas.microsoft.com/office/powerpoint/2010/main" val="16268310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normAutofit/>
          </a:bodyPr>
          <a:lstStyle/>
          <a:p>
            <a:r>
              <a:rPr lang="en-US" sz="2400" b="1" dirty="0">
                <a:solidFill>
                  <a:srgbClr val="0070C0"/>
                </a:solidFill>
              </a:rPr>
              <a:t>Checkpoint inhibition to prevent or treat relapse in allogeneic</a:t>
            </a:r>
            <a:br>
              <a:rPr lang="en-US" sz="2400" b="1" dirty="0">
                <a:solidFill>
                  <a:srgbClr val="0070C0"/>
                </a:solidFill>
              </a:rPr>
            </a:br>
            <a:r>
              <a:rPr lang="en-US" sz="2400" b="1" dirty="0">
                <a:solidFill>
                  <a:srgbClr val="0070C0"/>
                </a:solidFill>
              </a:rPr>
              <a:t>hematopoietic cell transplantation</a:t>
            </a:r>
            <a:endParaRPr lang="fa-IR" sz="2400" b="1" dirty="0">
              <a:solidFill>
                <a:srgbClr val="0070C0"/>
              </a:solidFill>
            </a:endParaRPr>
          </a:p>
        </p:txBody>
      </p:sp>
      <p:sp>
        <p:nvSpPr>
          <p:cNvPr id="3" name="Content Placeholder 2"/>
          <p:cNvSpPr>
            <a:spLocks noGrp="1" noEditPoints="1"/>
          </p:cNvSpPr>
          <p:nvPr>
            <p:ph idx="1"/>
          </p:nvPr>
        </p:nvSpPr>
        <p:spPr/>
        <p:txBody>
          <a:bodyPr/>
          <a:lstStyle/>
          <a:p>
            <a:pPr marL="0" marR="0" indent="0" algn="l">
              <a:lnSpc>
                <a:spcPct val="100000"/>
              </a:lnSpc>
              <a:spcBef>
                <a:spcPts val="0"/>
              </a:spcBef>
              <a:spcAft>
                <a:spcPts val="0"/>
              </a:spcAft>
            </a:pPr>
            <a:r>
              <a:rPr sz="2400" b="0" i="0" u="none" strike="noStrike">
                <a:solidFill>
                  <a:srgbClr val="000000"/>
                </a:solidFill>
                <a:latin typeface="Calibri" panose="020F0502020204030204" pitchFamily="34" charset="0"/>
                <a:ea typeface="游明朝" charset="0"/>
                <a:cs typeface="Calibri" panose="020F0502020204030204" pitchFamily="34" charset="0"/>
              </a:rPr>
              <a:t>A higher frequency of marrow-infiltrating T cells expressing PD-1, CTLA-4,</a:t>
            </a:r>
            <a:r>
              <a:rPr lang="en-US" sz="2400" b="0" i="0" u="none" strike="noStrike">
                <a:solidFill>
                  <a:srgbClr val="000000"/>
                </a:solidFill>
                <a:latin typeface="Calibri" panose="020F0502020204030204" pitchFamily="34" charset="0"/>
                <a:ea typeface="游明朝" charset="0"/>
                <a:cs typeface="Calibri" panose="020F0502020204030204" pitchFamily="34" charset="0"/>
              </a:rPr>
              <a:t> </a:t>
            </a:r>
            <a:r>
              <a:rPr sz="2400" b="0" i="0" u="none" strike="noStrike">
                <a:solidFill>
                  <a:srgbClr val="000000"/>
                </a:solidFill>
                <a:latin typeface="Calibri" panose="020F0502020204030204" pitchFamily="34" charset="0"/>
                <a:ea typeface="游明朝" charset="0"/>
                <a:cs typeface="Calibri" panose="020F0502020204030204" pitchFamily="34" charset="0"/>
              </a:rPr>
              <a:t>and TIM-3 and other immune checkpoints have been observed in relapsed patients compared to those in remission</a:t>
            </a:r>
            <a:endParaRPr lang="en-US" sz="2400" b="0" i="0" u="none" strike="noStrike">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endParaRPr lang="en-US" sz="2400" b="0" i="0" u="none" strike="noStrike">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sz="2400" b="0" i="0" u="none" strike="noStrike">
                <a:solidFill>
                  <a:srgbClr val="000000"/>
                </a:solidFill>
                <a:latin typeface="Calibri" panose="020F0502020204030204" pitchFamily="34" charset="0"/>
                <a:ea typeface="游明朝" charset="0"/>
                <a:cs typeface="Calibri" panose="020F0502020204030204" pitchFamily="34" charset="0"/>
              </a:rPr>
              <a:t>This review will lay the framework upon</a:t>
            </a:r>
            <a:r>
              <a:rPr lang="en-US" sz="2400" b="0" i="0" u="none" strike="noStrike">
                <a:solidFill>
                  <a:srgbClr val="000000"/>
                </a:solidFill>
                <a:latin typeface="Calibri" panose="020F0502020204030204" pitchFamily="34" charset="0"/>
                <a:ea typeface="游明朝" charset="0"/>
                <a:cs typeface="Calibri" panose="020F0502020204030204" pitchFamily="34" charset="0"/>
              </a:rPr>
              <a:t> </a:t>
            </a:r>
            <a:r>
              <a:rPr sz="2400" b="0" i="0" u="none" strike="noStrike">
                <a:solidFill>
                  <a:srgbClr val="000000"/>
                </a:solidFill>
                <a:latin typeface="Calibri" panose="020F0502020204030204" pitchFamily="34" charset="0"/>
                <a:ea typeface="游明朝" charset="0"/>
                <a:cs typeface="Calibri" panose="020F0502020204030204" pitchFamily="34" charset="0"/>
              </a:rPr>
              <a:t>which CPB is being utilized post-HCT, describe early clinical results, and lay out future directions</a:t>
            </a:r>
            <a:endParaRPr lang="en-US" sz="2400" b="0" i="0" u="none" strike="noStrike">
              <a:solidFill>
                <a:srgbClr val="000000"/>
              </a:solidFill>
              <a:latin typeface="Calibri" panose="020F0502020204030204" pitchFamily="34" charset="0"/>
              <a:ea typeface="游明朝" charset="0"/>
              <a:cs typeface="Calibri" panose="020F0502020204030204" pitchFamily="34" charset="0"/>
            </a:endParaRPr>
          </a:p>
        </p:txBody>
      </p:sp>
    </p:spTree>
    <p:extLst>
      <p:ext uri="{BB962C8B-B14F-4D97-AF65-F5344CB8AC3E}">
        <p14:creationId xmlns:p14="http://schemas.microsoft.com/office/powerpoint/2010/main" val="15100025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solidFill>
                  <a:srgbClr val="C00000"/>
                </a:solidFill>
              </a:rPr>
              <a:t>CONCLUSION</a:t>
            </a:r>
            <a:endParaRPr lang="fa-IR" dirty="0">
              <a:solidFill>
                <a:srgbClr val="C00000"/>
              </a:solidFill>
            </a:endParaRPr>
          </a:p>
        </p:txBody>
      </p:sp>
      <p:sp>
        <p:nvSpPr>
          <p:cNvPr id="3" name="Content Placeholder 2"/>
          <p:cNvSpPr>
            <a:spLocks noGrp="1" noEditPoints="1"/>
          </p:cNvSpPr>
          <p:nvPr>
            <p:ph idx="1"/>
          </p:nvPr>
        </p:nvSpPr>
        <p:spPr/>
        <p:txBody>
          <a:bodyPr>
            <a:normAutofit fontScale="92500" lnSpcReduction="10000"/>
          </a:bodyPr>
          <a:lstStyle/>
          <a:p>
            <a:pPr marL="0" marR="0" indent="0" algn="l">
              <a:lnSpc>
                <a:spcPct val="100000"/>
              </a:lnSpc>
              <a:spcBef>
                <a:spcPts val="0"/>
              </a:spcBef>
              <a:spcAft>
                <a:spcPts val="0"/>
              </a:spcAft>
            </a:pPr>
            <a:r>
              <a:rPr sz="2400" b="0" i="0" u="none" strike="noStrike">
                <a:solidFill>
                  <a:srgbClr val="000000"/>
                </a:solidFill>
                <a:latin typeface="Calibri" panose="020F0502020204030204" pitchFamily="34" charset="0"/>
                <a:ea typeface="游明朝" charset="0"/>
                <a:cs typeface="Calibri" panose="020F0502020204030204" pitchFamily="34" charset="0"/>
              </a:rPr>
              <a:t>Traditional strategies to</a:t>
            </a:r>
            <a:r>
              <a:rPr lang="en-US" sz="2400" b="0" i="0" u="none" strike="noStrike">
                <a:solidFill>
                  <a:srgbClr val="000000"/>
                </a:solidFill>
                <a:latin typeface="Calibri" panose="020F0502020204030204" pitchFamily="34" charset="0"/>
                <a:ea typeface="游明朝" charset="0"/>
                <a:cs typeface="Calibri" panose="020F0502020204030204" pitchFamily="34" charset="0"/>
              </a:rPr>
              <a:t> </a:t>
            </a:r>
            <a:r>
              <a:rPr sz="2400" b="0" i="0" u="none" strike="noStrike">
                <a:solidFill>
                  <a:srgbClr val="000000"/>
                </a:solidFill>
                <a:latin typeface="Calibri" panose="020F0502020204030204" pitchFamily="34" charset="0"/>
                <a:ea typeface="游明朝" charset="0"/>
                <a:cs typeface="Calibri" panose="020F0502020204030204" pitchFamily="34" charset="0"/>
              </a:rPr>
              <a:t>address post-HCT relapse have focused on infusion of</a:t>
            </a:r>
            <a:r>
              <a:rPr lang="en-US" sz="2400" b="0" i="0" u="none" strike="noStrike">
                <a:solidFill>
                  <a:srgbClr val="000000"/>
                </a:solidFill>
                <a:latin typeface="Calibri" panose="020F0502020204030204" pitchFamily="34" charset="0"/>
                <a:ea typeface="游明朝" charset="0"/>
                <a:cs typeface="Calibri" panose="020F0502020204030204" pitchFamily="34" charset="0"/>
              </a:rPr>
              <a:t> </a:t>
            </a:r>
            <a:r>
              <a:rPr sz="2400" b="0" i="0" u="none" strike="noStrike">
                <a:solidFill>
                  <a:srgbClr val="000000"/>
                </a:solidFill>
                <a:latin typeface="Calibri" panose="020F0502020204030204" pitchFamily="34" charset="0"/>
                <a:ea typeface="游明朝" charset="0"/>
                <a:cs typeface="Calibri" panose="020F0502020204030204" pitchFamily="34" charset="0"/>
              </a:rPr>
              <a:t>allogeneic immune effector cells to destroy tumor targets.</a:t>
            </a:r>
            <a:endParaRPr lang="en-US" sz="2400" b="0" i="0" u="none" strike="noStrike">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lang="en-US" sz="2400" b="0" i="0" u="none" strike="noStrike">
                <a:solidFill>
                  <a:srgbClr val="000000"/>
                </a:solidFill>
                <a:latin typeface="Calibri" panose="020F0502020204030204" pitchFamily="34" charset="0"/>
                <a:ea typeface="游明朝" charset="0"/>
                <a:cs typeface="Calibri" panose="020F0502020204030204" pitchFamily="34" charset="0"/>
              </a:rPr>
              <a:t> </a:t>
            </a:r>
            <a:r>
              <a:rPr sz="2400" b="0" i="0" u="none" strike="noStrike">
                <a:solidFill>
                  <a:srgbClr val="000000"/>
                </a:solidFill>
                <a:latin typeface="Calibri" panose="020F0502020204030204" pitchFamily="34" charset="0"/>
                <a:ea typeface="游明朝" charset="0"/>
                <a:cs typeface="Calibri" panose="020F0502020204030204" pitchFamily="34" charset="0"/>
              </a:rPr>
              <a:t>The antitumor effects induced by DLI are associated with</a:t>
            </a:r>
            <a:r>
              <a:rPr lang="en-US" sz="2400" b="0" i="0" u="none" strike="noStrike">
                <a:solidFill>
                  <a:srgbClr val="000000"/>
                </a:solidFill>
                <a:latin typeface="Calibri" panose="020F0502020204030204" pitchFamily="34" charset="0"/>
                <a:ea typeface="游明朝" charset="0"/>
                <a:cs typeface="Calibri" panose="020F0502020204030204" pitchFamily="34" charset="0"/>
              </a:rPr>
              <a:t> </a:t>
            </a:r>
            <a:r>
              <a:rPr sz="2400" b="0" i="0" u="none" strike="noStrike">
                <a:solidFill>
                  <a:srgbClr val="000000"/>
                </a:solidFill>
                <a:latin typeface="Calibri" panose="020F0502020204030204" pitchFamily="34" charset="0"/>
                <a:ea typeface="游明朝" charset="0"/>
                <a:cs typeface="Calibri" panose="020F0502020204030204" pitchFamily="34" charset="0"/>
              </a:rPr>
              <a:t>coordinated adaptive and innate immune responses directed</a:t>
            </a:r>
            <a:r>
              <a:rPr lang="en-US" sz="2400" b="0" i="0" u="none" strike="noStrike">
                <a:solidFill>
                  <a:srgbClr val="000000"/>
                </a:solidFill>
                <a:latin typeface="Calibri" panose="020F0502020204030204" pitchFamily="34" charset="0"/>
                <a:ea typeface="游明朝" charset="0"/>
                <a:cs typeface="Calibri" panose="020F0502020204030204" pitchFamily="34" charset="0"/>
              </a:rPr>
              <a:t> </a:t>
            </a:r>
            <a:r>
              <a:rPr sz="2400" b="0" i="0" u="none" strike="noStrike">
                <a:solidFill>
                  <a:srgbClr val="000000"/>
                </a:solidFill>
                <a:latin typeface="Calibri" panose="020F0502020204030204" pitchFamily="34" charset="0"/>
                <a:ea typeface="游明朝" charset="0"/>
                <a:cs typeface="Calibri" panose="020F0502020204030204" pitchFamily="34" charset="0"/>
              </a:rPr>
              <a:t>against antigens expressed in leukemic cells</a:t>
            </a:r>
            <a:endParaRPr lang="en-US" sz="2400" b="0" i="0" u="none" strike="noStrike">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endParaRPr lang="en-US" sz="2400" b="0" i="0" u="none" strike="noStrike">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sz="2400" b="0" i="0" u="none" strike="noStrike">
                <a:solidFill>
                  <a:srgbClr val="000000"/>
                </a:solidFill>
                <a:latin typeface="Calibri" panose="020F0502020204030204" pitchFamily="34" charset="0"/>
                <a:ea typeface="游明朝" charset="0"/>
                <a:cs typeface="Calibri" panose="020F0502020204030204" pitchFamily="34" charset="0"/>
              </a:rPr>
              <a:t>Strategies targeting</a:t>
            </a:r>
            <a:r>
              <a:rPr lang="en-US" sz="2400" b="0" i="0" u="none" strike="noStrike">
                <a:solidFill>
                  <a:srgbClr val="000000"/>
                </a:solidFill>
                <a:latin typeface="Calibri" panose="020F0502020204030204" pitchFamily="34" charset="0"/>
                <a:ea typeface="游明朝" charset="0"/>
                <a:cs typeface="Calibri" panose="020F0502020204030204" pitchFamily="34" charset="0"/>
              </a:rPr>
              <a:t> </a:t>
            </a:r>
            <a:r>
              <a:rPr sz="2400" b="0" i="0" u="none" strike="noStrike">
                <a:solidFill>
                  <a:srgbClr val="000000"/>
                </a:solidFill>
                <a:latin typeface="Calibri" panose="020F0502020204030204" pitchFamily="34" charset="0"/>
                <a:ea typeface="游明朝" charset="0"/>
                <a:cs typeface="Calibri" panose="020F0502020204030204" pitchFamily="34" charset="0"/>
              </a:rPr>
              <a:t>T cell exhaustion, including the use of available</a:t>
            </a:r>
            <a:r>
              <a:rPr lang="en-US" sz="2400" b="0" i="0" u="none" strike="noStrike">
                <a:solidFill>
                  <a:srgbClr val="000000"/>
                </a:solidFill>
                <a:latin typeface="Calibri" panose="020F0502020204030204" pitchFamily="34" charset="0"/>
                <a:ea typeface="游明朝" charset="0"/>
                <a:cs typeface="Calibri" panose="020F0502020204030204" pitchFamily="34" charset="0"/>
              </a:rPr>
              <a:t> </a:t>
            </a:r>
            <a:r>
              <a:rPr sz="2400" b="0" i="0" u="none" strike="noStrike">
                <a:solidFill>
                  <a:srgbClr val="000000"/>
                </a:solidFill>
                <a:latin typeface="Calibri" panose="020F0502020204030204" pitchFamily="34" charset="0"/>
                <a:ea typeface="游明朝" charset="0"/>
                <a:cs typeface="Calibri" panose="020F0502020204030204" pitchFamily="34" charset="0"/>
              </a:rPr>
              <a:t>checkpoint blockade (CPB) antibodies might contribute to</a:t>
            </a:r>
            <a:r>
              <a:rPr lang="en-US" sz="2400" b="0" i="0" u="none" strike="noStrike">
                <a:solidFill>
                  <a:srgbClr val="000000"/>
                </a:solidFill>
                <a:latin typeface="Calibri" panose="020F0502020204030204" pitchFamily="34" charset="0"/>
                <a:ea typeface="游明朝" charset="0"/>
                <a:cs typeface="Calibri" panose="020F0502020204030204" pitchFamily="34" charset="0"/>
              </a:rPr>
              <a:t> </a:t>
            </a:r>
            <a:r>
              <a:rPr sz="2400" b="0" i="0" u="none" strike="noStrike">
                <a:solidFill>
                  <a:srgbClr val="000000"/>
                </a:solidFill>
                <a:latin typeface="Calibri" panose="020F0502020204030204" pitchFamily="34" charset="0"/>
                <a:ea typeface="游明朝" charset="0"/>
                <a:cs typeface="Calibri" panose="020F0502020204030204" pitchFamily="34" charset="0"/>
              </a:rPr>
              <a:t>the treatment or prevention of relapse</a:t>
            </a:r>
            <a:endParaRPr lang="en-US" sz="2400" b="0" i="0" u="none" strike="noStrike">
              <a:solidFill>
                <a:srgbClr val="000000"/>
              </a:solidFill>
              <a:latin typeface="Calibri" panose="020F0502020204030204" pitchFamily="34" charset="0"/>
              <a:ea typeface="游明朝" charset="0"/>
              <a:cs typeface="Calibri" panose="020F0502020204030204" pitchFamily="34" charset="0"/>
            </a:endParaRPr>
          </a:p>
        </p:txBody>
      </p:sp>
    </p:spTree>
    <p:extLst>
      <p:ext uri="{BB962C8B-B14F-4D97-AF65-F5344CB8AC3E}">
        <p14:creationId xmlns:p14="http://schemas.microsoft.com/office/powerpoint/2010/main" val="13368882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a:p>
        </p:txBody>
      </p:sp>
      <p:sp>
        <p:nvSpPr>
          <p:cNvPr id="3" name="Content Placeholder 2"/>
          <p:cNvSpPr>
            <a:spLocks noGrp="1" noEditPoints="1"/>
          </p:cNvSpPr>
          <p:nvPr>
            <p:ph idx="1"/>
          </p:nvPr>
        </p:nvSpPr>
        <p:spPr/>
        <p:txBody>
          <a:bodyPr>
            <a:normAutofit fontScale="92500" lnSpcReduction="10000"/>
          </a:bodyPr>
          <a:lstStyle/>
          <a:p>
            <a:pPr marL="0" marR="0" indent="0" algn="l">
              <a:lnSpc>
                <a:spcPct val="100000"/>
              </a:lnSpc>
              <a:spcBef>
                <a:spcPts val="0"/>
              </a:spcBef>
              <a:spcAft>
                <a:spcPts val="0"/>
              </a:spcAft>
            </a:pPr>
            <a:r>
              <a:rPr sz="2400" b="0" i="0" u="none" strike="noStrike" dirty="0">
                <a:solidFill>
                  <a:srgbClr val="000000"/>
                </a:solidFill>
                <a:latin typeface="Calibri" panose="020F0502020204030204" pitchFamily="34" charset="0"/>
                <a:ea typeface="游明朝" charset="0"/>
                <a:cs typeface="Calibri" panose="020F0502020204030204" pitchFamily="34" charset="0"/>
              </a:rPr>
              <a:t>the use of PD-1</a:t>
            </a:r>
            <a:r>
              <a:rPr lang="en-US" sz="2400" b="0" i="0" u="none" strike="noStrike" dirty="0">
                <a:solidFill>
                  <a:srgbClr val="000000"/>
                </a:solidFill>
                <a:latin typeface="Calibri" panose="020F0502020204030204" pitchFamily="34" charset="0"/>
                <a:ea typeface="游明朝" charset="0"/>
                <a:cs typeface="Calibri" panose="020F0502020204030204" pitchFamily="34" charset="0"/>
              </a:rPr>
              <a:t> </a:t>
            </a:r>
            <a:r>
              <a:rPr sz="2400" b="0" i="0" u="none" strike="noStrike" dirty="0">
                <a:solidFill>
                  <a:srgbClr val="000000"/>
                </a:solidFill>
                <a:latin typeface="Calibri" panose="020F0502020204030204" pitchFamily="34" charset="0"/>
                <a:ea typeface="游明朝" charset="0"/>
                <a:cs typeface="Calibri" panose="020F0502020204030204" pitchFamily="34" charset="0"/>
              </a:rPr>
              <a:t>blockade for posttransplant relapse of lymphoma,</a:t>
            </a:r>
            <a:r>
              <a:rPr lang="en-US" sz="2400" b="0" i="0" u="none" strike="noStrike" dirty="0">
                <a:solidFill>
                  <a:srgbClr val="000000"/>
                </a:solidFill>
                <a:latin typeface="Calibri" panose="020F0502020204030204" pitchFamily="34" charset="0"/>
                <a:ea typeface="游明朝" charset="0"/>
                <a:cs typeface="Calibri" panose="020F0502020204030204" pitchFamily="34" charset="0"/>
              </a:rPr>
              <a:t> </a:t>
            </a:r>
            <a:r>
              <a:rPr sz="2400" b="0" i="0" u="none" strike="noStrike" dirty="0">
                <a:solidFill>
                  <a:srgbClr val="000000"/>
                </a:solidFill>
                <a:latin typeface="Calibri" panose="020F0502020204030204" pitchFamily="34" charset="0"/>
                <a:ea typeface="游明朝" charset="0"/>
                <a:cs typeface="Calibri" panose="020F0502020204030204" pitchFamily="34" charset="0"/>
              </a:rPr>
              <a:t>including </a:t>
            </a:r>
            <a:r>
              <a:rPr lang="en-US" sz="2400" b="0" i="0" u="none" strike="noStrike" dirty="0">
                <a:solidFill>
                  <a:srgbClr val="000000"/>
                </a:solidFill>
                <a:latin typeface="Calibri" panose="020F0502020204030204" pitchFamily="34" charset="0"/>
                <a:ea typeface="游明朝" charset="0"/>
                <a:cs typeface="Calibri" panose="020F0502020204030204" pitchFamily="34" charset="0"/>
              </a:rPr>
              <a:t>:</a:t>
            </a:r>
          </a:p>
          <a:p>
            <a:pPr marL="0" marR="0" indent="0" algn="l">
              <a:lnSpc>
                <a:spcPct val="100000"/>
              </a:lnSpc>
              <a:spcBef>
                <a:spcPts val="0"/>
              </a:spcBef>
              <a:spcAft>
                <a:spcPts val="0"/>
              </a:spcAft>
            </a:pPr>
            <a:r>
              <a:rPr sz="2400" b="0" i="0" u="none" strike="noStrike" dirty="0">
                <a:solidFill>
                  <a:srgbClr val="000000"/>
                </a:solidFill>
                <a:latin typeface="Calibri" panose="020F0502020204030204" pitchFamily="34" charset="0"/>
                <a:ea typeface="游明朝" charset="0"/>
                <a:cs typeface="Calibri" panose="020F0502020204030204" pitchFamily="34" charset="0"/>
              </a:rPr>
              <a:t>delaying therapy until at least 180 days post</a:t>
            </a:r>
            <a:r>
              <a:rPr lang="en-US" sz="2400" b="0" i="0" u="none" strike="noStrike" dirty="0">
                <a:solidFill>
                  <a:srgbClr val="000000"/>
                </a:solidFill>
                <a:latin typeface="Calibri" panose="020F0502020204030204" pitchFamily="34" charset="0"/>
                <a:ea typeface="游明朝" charset="0"/>
                <a:cs typeface="Calibri" panose="020F0502020204030204" pitchFamily="34" charset="0"/>
              </a:rPr>
              <a:t> </a:t>
            </a:r>
            <a:r>
              <a:rPr sz="2400" b="0" i="0" u="none" strike="noStrike" dirty="0">
                <a:solidFill>
                  <a:srgbClr val="000000"/>
                </a:solidFill>
                <a:latin typeface="Calibri" panose="020F0502020204030204" pitchFamily="34" charset="0"/>
                <a:ea typeface="游明朝" charset="0"/>
                <a:cs typeface="Calibri" panose="020F0502020204030204" pitchFamily="34" charset="0"/>
              </a:rPr>
              <a:t>transplant, starting at a low dose (e.g., nivolumab at 0.5</a:t>
            </a:r>
            <a:r>
              <a:rPr lang="en-US" sz="2400" b="0" i="0" u="none" strike="noStrike" dirty="0">
                <a:solidFill>
                  <a:srgbClr val="000000"/>
                </a:solidFill>
                <a:latin typeface="Calibri" panose="020F0502020204030204" pitchFamily="34" charset="0"/>
                <a:ea typeface="游明朝" charset="0"/>
                <a:cs typeface="Calibri" panose="020F0502020204030204" pitchFamily="34" charset="0"/>
              </a:rPr>
              <a:t> </a:t>
            </a:r>
            <a:r>
              <a:rPr sz="2400" b="0" i="0" u="none" strike="noStrike" dirty="0">
                <a:solidFill>
                  <a:srgbClr val="000000"/>
                </a:solidFill>
                <a:latin typeface="Calibri" panose="020F0502020204030204" pitchFamily="34" charset="0"/>
                <a:ea typeface="游明朝" charset="0"/>
                <a:cs typeface="Calibri" panose="020F0502020204030204" pitchFamily="34" charset="0"/>
              </a:rPr>
              <a:t>mg/kg) and escalating only if no response or toxicity.</a:t>
            </a:r>
            <a:endParaRPr lang="en-US" sz="2400" b="0" i="0" u="none" strike="noStrike" dirty="0">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buNone/>
            </a:pPr>
            <a:endParaRPr lang="en-US" sz="2400" b="0" i="0" u="none" strike="noStrike" dirty="0">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buNone/>
            </a:pPr>
            <a:r>
              <a:rPr sz="2400" b="0" i="0" u="none" strike="noStrike" dirty="0">
                <a:solidFill>
                  <a:srgbClr val="000000"/>
                </a:solidFill>
                <a:latin typeface="Calibri" panose="020F0502020204030204" pitchFamily="34" charset="0"/>
                <a:ea typeface="游明朝" charset="0"/>
                <a:cs typeface="Calibri" panose="020F0502020204030204" pitchFamily="34" charset="0"/>
              </a:rPr>
              <a:t> </a:t>
            </a:r>
            <a:endParaRPr lang="en-US" sz="2400" b="0" i="0" u="none" strike="noStrike" dirty="0">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sz="2400" b="0" i="0" u="none" strike="noStrike" dirty="0">
                <a:solidFill>
                  <a:srgbClr val="000000"/>
                </a:solidFill>
                <a:latin typeface="Calibri" panose="020F0502020204030204" pitchFamily="34" charset="0"/>
                <a:ea typeface="游明朝" charset="0"/>
                <a:cs typeface="Calibri" panose="020F0502020204030204" pitchFamily="34" charset="0"/>
              </a:rPr>
              <a:t>In</a:t>
            </a:r>
            <a:r>
              <a:rPr lang="en-US" sz="2400" b="0" i="0" u="none" strike="noStrike" dirty="0">
                <a:solidFill>
                  <a:srgbClr val="000000"/>
                </a:solidFill>
                <a:latin typeface="Calibri" panose="020F0502020204030204" pitchFamily="34" charset="0"/>
                <a:ea typeface="游明朝" charset="0"/>
                <a:cs typeface="Calibri" panose="020F0502020204030204" pitchFamily="34" charset="0"/>
              </a:rPr>
              <a:t> </a:t>
            </a:r>
            <a:r>
              <a:rPr sz="2400" b="0" i="0" u="none" strike="noStrike" dirty="0">
                <a:solidFill>
                  <a:srgbClr val="000000"/>
                </a:solidFill>
                <a:latin typeface="Calibri" panose="020F0502020204030204" pitchFamily="34" charset="0"/>
                <a:ea typeface="游明朝" charset="0"/>
                <a:cs typeface="Calibri" panose="020F0502020204030204" pitchFamily="34" charset="0"/>
              </a:rPr>
              <a:t>patients undergoing </a:t>
            </a:r>
            <a:r>
              <a:rPr sz="2400" b="0" i="0" u="none" strike="noStrike" dirty="0" err="1">
                <a:solidFill>
                  <a:srgbClr val="000000"/>
                </a:solidFill>
                <a:latin typeface="Calibri" panose="020F0502020204030204" pitchFamily="34" charset="0"/>
                <a:ea typeface="游明朝" charset="0"/>
                <a:cs typeface="Calibri" panose="020F0502020204030204" pitchFamily="34" charset="0"/>
              </a:rPr>
              <a:t>allo</a:t>
            </a:r>
            <a:r>
              <a:rPr sz="2400" b="0" i="0" u="none" strike="noStrike" dirty="0">
                <a:solidFill>
                  <a:srgbClr val="000000"/>
                </a:solidFill>
                <a:latin typeface="Calibri" panose="020F0502020204030204" pitchFamily="34" charset="0"/>
                <a:ea typeface="游明朝" charset="0"/>
                <a:cs typeface="Calibri" panose="020F0502020204030204" pitchFamily="34" charset="0"/>
              </a:rPr>
              <a:t>-HCT after PD-1 blockade, they</a:t>
            </a:r>
            <a:r>
              <a:rPr lang="en-US" sz="2400" b="0" i="0" u="none" strike="noStrike" dirty="0">
                <a:solidFill>
                  <a:srgbClr val="000000"/>
                </a:solidFill>
                <a:latin typeface="Calibri" panose="020F0502020204030204" pitchFamily="34" charset="0"/>
                <a:ea typeface="游明朝" charset="0"/>
                <a:cs typeface="Calibri" panose="020F0502020204030204" pitchFamily="34" charset="0"/>
              </a:rPr>
              <a:t> </a:t>
            </a:r>
            <a:r>
              <a:rPr sz="2400" b="0" i="0" u="none" strike="noStrike" dirty="0">
                <a:solidFill>
                  <a:srgbClr val="000000"/>
                </a:solidFill>
                <a:latin typeface="Calibri" panose="020F0502020204030204" pitchFamily="34" charset="0"/>
                <a:ea typeface="游明朝" charset="0"/>
                <a:cs typeface="Calibri" panose="020F0502020204030204" pitchFamily="34" charset="0"/>
              </a:rPr>
              <a:t>suggest posttransplant cyclophosphamide as GVHD prophylaxis</a:t>
            </a:r>
            <a:r>
              <a:rPr lang="en-US" sz="2400" b="0" i="0" u="none" strike="noStrike" dirty="0">
                <a:solidFill>
                  <a:srgbClr val="000000"/>
                </a:solidFill>
                <a:latin typeface="Calibri" panose="020F0502020204030204" pitchFamily="34" charset="0"/>
                <a:ea typeface="游明朝" charset="0"/>
                <a:cs typeface="Calibri" panose="020F0502020204030204" pitchFamily="34" charset="0"/>
              </a:rPr>
              <a:t> </a:t>
            </a:r>
            <a:r>
              <a:rPr sz="2400" b="0" i="0" u="none" strike="noStrike" dirty="0">
                <a:solidFill>
                  <a:srgbClr val="000000"/>
                </a:solidFill>
                <a:latin typeface="Calibri" panose="020F0502020204030204" pitchFamily="34" charset="0"/>
                <a:ea typeface="游明朝" charset="0"/>
                <a:cs typeface="Calibri" panose="020F0502020204030204" pitchFamily="34" charset="0"/>
              </a:rPr>
              <a:t>with bone marrow as a stem cell source after</a:t>
            </a:r>
            <a:r>
              <a:rPr lang="en-US" sz="2400" b="0" i="0" u="none" strike="noStrike" dirty="0">
                <a:solidFill>
                  <a:srgbClr val="000000"/>
                </a:solidFill>
                <a:latin typeface="Calibri" panose="020F0502020204030204" pitchFamily="34" charset="0"/>
                <a:ea typeface="游明朝" charset="0"/>
                <a:cs typeface="Calibri" panose="020F0502020204030204" pitchFamily="34" charset="0"/>
              </a:rPr>
              <a:t> </a:t>
            </a:r>
            <a:r>
              <a:rPr sz="2400" b="0" i="0" u="none" strike="noStrike" dirty="0">
                <a:solidFill>
                  <a:srgbClr val="000000"/>
                </a:solidFill>
                <a:latin typeface="Calibri" panose="020F0502020204030204" pitchFamily="34" charset="0"/>
                <a:ea typeface="游明朝" charset="0"/>
                <a:cs typeface="Calibri" panose="020F0502020204030204" pitchFamily="34" charset="0"/>
              </a:rPr>
              <a:t>reduced intensity conditioning</a:t>
            </a:r>
            <a:endParaRPr sz="2400" dirty="0"/>
          </a:p>
        </p:txBody>
      </p:sp>
    </p:spTree>
    <p:extLst>
      <p:ext uri="{BB962C8B-B14F-4D97-AF65-F5344CB8AC3E}">
        <p14:creationId xmlns:p14="http://schemas.microsoft.com/office/powerpoint/2010/main" val="24408601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94Backup\canada\167_0904\IMG_18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0"/>
            <a:ext cx="8519160" cy="6389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82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a:p>
        </p:txBody>
      </p:sp>
      <p:sp>
        <p:nvSpPr>
          <p:cNvPr id="3" name="Content Placeholder 2"/>
          <p:cNvSpPr>
            <a:spLocks noGrp="1" noEditPoints="1"/>
          </p:cNvSpPr>
          <p:nvPr>
            <p:ph idx="1"/>
          </p:nvPr>
        </p:nvSpPr>
        <p:spPr/>
        <p:txBody>
          <a:bodyPr>
            <a:normAutofit/>
          </a:bodyPr>
          <a:lstStyle/>
          <a:p>
            <a:pPr marL="0" marR="0" indent="0" algn="l">
              <a:lnSpc>
                <a:spcPct val="100000"/>
              </a:lnSpc>
              <a:spcBef>
                <a:spcPts val="0"/>
              </a:spcBef>
              <a:spcAft>
                <a:spcPts val="0"/>
              </a:spcAft>
            </a:pPr>
            <a:r>
              <a:rPr sz="2400" b="0" i="0" u="none" strike="noStrike" dirty="0">
                <a:solidFill>
                  <a:srgbClr val="000000"/>
                </a:solidFill>
                <a:latin typeface="Calibri" panose="020F0502020204030204" pitchFamily="34" charset="0"/>
                <a:ea typeface="游明朝" charset="0"/>
                <a:cs typeface="Calibri" panose="020F0502020204030204" pitchFamily="34" charset="0"/>
              </a:rPr>
              <a:t>The 5-year (EFS) was similar after </a:t>
            </a:r>
            <a:r>
              <a:rPr sz="2400" b="0" i="0" u="none" strike="noStrike" dirty="0" err="1">
                <a:solidFill>
                  <a:srgbClr val="000000"/>
                </a:solidFill>
                <a:latin typeface="Calibri" panose="020F0502020204030204" pitchFamily="34" charset="0"/>
                <a:ea typeface="游明朝" charset="0"/>
                <a:cs typeface="Calibri" panose="020F0502020204030204" pitchFamily="34" charset="0"/>
              </a:rPr>
              <a:t>autoHCT</a:t>
            </a:r>
            <a:r>
              <a:rPr sz="2400" b="0" i="0" u="none" strike="noStrike" dirty="0">
                <a:solidFill>
                  <a:srgbClr val="000000"/>
                </a:solidFill>
                <a:latin typeface="Calibri" panose="020F0502020204030204" pitchFamily="34" charset="0"/>
                <a:ea typeface="游明朝" charset="0"/>
                <a:cs typeface="Calibri" panose="020F0502020204030204" pitchFamily="34" charset="0"/>
              </a:rPr>
              <a:t> versus (</a:t>
            </a:r>
            <a:r>
              <a:rPr sz="2400" b="0" i="0" u="none" strike="noStrike" dirty="0" err="1">
                <a:solidFill>
                  <a:srgbClr val="000000"/>
                </a:solidFill>
                <a:latin typeface="Calibri" panose="020F0502020204030204" pitchFamily="34" charset="0"/>
                <a:ea typeface="游明朝" charset="0"/>
                <a:cs typeface="Calibri" panose="020F0502020204030204" pitchFamily="34" charset="0"/>
              </a:rPr>
              <a:t>alloHCT</a:t>
            </a:r>
            <a:r>
              <a:rPr sz="2400" b="0" i="0" u="none" strike="noStrike" dirty="0">
                <a:solidFill>
                  <a:srgbClr val="000000"/>
                </a:solidFill>
                <a:latin typeface="Calibri" panose="020F0502020204030204" pitchFamily="34" charset="0"/>
                <a:ea typeface="游明朝" charset="0"/>
                <a:cs typeface="Calibri" panose="020F0502020204030204" pitchFamily="34" charset="0"/>
              </a:rPr>
              <a:t>)</a:t>
            </a:r>
            <a:r>
              <a:rPr lang="en-US" sz="2400" b="0" i="0" u="none" strike="noStrike" dirty="0">
                <a:solidFill>
                  <a:srgbClr val="000000"/>
                </a:solidFill>
                <a:latin typeface="Calibri" panose="020F0502020204030204" pitchFamily="34" charset="0"/>
                <a:ea typeface="游明朝" charset="0"/>
                <a:cs typeface="Calibri" panose="020F0502020204030204" pitchFamily="34" charset="0"/>
              </a:rPr>
              <a:t> </a:t>
            </a:r>
            <a:r>
              <a:rPr sz="2400" b="0" i="0" u="none" strike="noStrike" dirty="0">
                <a:solidFill>
                  <a:srgbClr val="000000"/>
                </a:solidFill>
                <a:latin typeface="Calibri" panose="020F0502020204030204" pitchFamily="34" charset="0"/>
                <a:ea typeface="游明朝" charset="0"/>
                <a:cs typeface="Calibri" panose="020F0502020204030204" pitchFamily="34" charset="0"/>
              </a:rPr>
              <a:t>in  (DLBCL) (52% vs 50%)</a:t>
            </a:r>
            <a:endParaRPr lang="en-US" sz="2400" b="0" i="0" u="none" strike="noStrike" dirty="0">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buNone/>
            </a:pPr>
            <a:endParaRPr lang="en-US" sz="2400" b="0" i="0" u="none" strike="noStrike" dirty="0">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lang="en-US" sz="2400" b="0" i="0" u="none" strike="noStrike" dirty="0">
                <a:solidFill>
                  <a:srgbClr val="000000"/>
                </a:solidFill>
                <a:latin typeface="Calibri" panose="020F0502020204030204" pitchFamily="34" charset="0"/>
                <a:ea typeface="游明朝" charset="0"/>
                <a:cs typeface="Calibri" panose="020F0502020204030204" pitchFamily="34" charset="0"/>
              </a:rPr>
              <a:t>Tandem autologous with BEAM conditioning has an OS 51% and EFS 53%</a:t>
            </a:r>
          </a:p>
          <a:p>
            <a:pPr marL="0" marR="0" indent="0" algn="l">
              <a:lnSpc>
                <a:spcPct val="100000"/>
              </a:lnSpc>
              <a:spcBef>
                <a:spcPts val="0"/>
              </a:spcBef>
              <a:spcAft>
                <a:spcPts val="0"/>
              </a:spcAft>
            </a:pPr>
            <a:endParaRPr lang="en-US" sz="2400" b="0" i="0" u="none" strike="noStrike" dirty="0">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sz="2400" b="0" i="0" u="none" strike="noStrike" dirty="0">
                <a:solidFill>
                  <a:srgbClr val="000000"/>
                </a:solidFill>
                <a:latin typeface="Calibri" panose="020F0502020204030204" pitchFamily="34" charset="0"/>
                <a:ea typeface="游明朝" charset="0"/>
                <a:cs typeface="Calibri" panose="020F0502020204030204" pitchFamily="34" charset="0"/>
              </a:rPr>
              <a:t>Tandem </a:t>
            </a:r>
            <a:r>
              <a:rPr sz="2400" b="0" i="0" u="none" strike="noStrike" dirty="0" err="1">
                <a:solidFill>
                  <a:srgbClr val="000000"/>
                </a:solidFill>
                <a:latin typeface="Calibri" panose="020F0502020204030204" pitchFamily="34" charset="0"/>
                <a:ea typeface="游明朝" charset="0"/>
                <a:cs typeface="Calibri" panose="020F0502020204030204" pitchFamily="34" charset="0"/>
              </a:rPr>
              <a:t>myeloablative</a:t>
            </a:r>
            <a:r>
              <a:rPr sz="2400" b="0" i="0" u="none" strike="noStrike" dirty="0">
                <a:solidFill>
                  <a:srgbClr val="000000"/>
                </a:solidFill>
                <a:latin typeface="Calibri" panose="020F0502020204030204" pitchFamily="34" charset="0"/>
                <a:ea typeface="游明朝" charset="0"/>
                <a:cs typeface="Calibri" panose="020F0502020204030204" pitchFamily="34" charset="0"/>
              </a:rPr>
              <a:t> conditioning </a:t>
            </a:r>
            <a:r>
              <a:rPr sz="2400" b="0" i="0" u="none" strike="noStrike" dirty="0" err="1">
                <a:solidFill>
                  <a:srgbClr val="000000"/>
                </a:solidFill>
                <a:latin typeface="Calibri" panose="020F0502020204030204" pitchFamily="34" charset="0"/>
                <a:ea typeface="游明朝" charset="0"/>
                <a:cs typeface="Calibri" panose="020F0502020204030204" pitchFamily="34" charset="0"/>
              </a:rPr>
              <a:t>autoHCT</a:t>
            </a:r>
            <a:r>
              <a:rPr sz="2400" b="0" i="0" u="none" strike="noStrike" dirty="0">
                <a:solidFill>
                  <a:srgbClr val="000000"/>
                </a:solidFill>
                <a:latin typeface="Calibri" panose="020F0502020204030204" pitchFamily="34" charset="0"/>
                <a:ea typeface="游明朝" charset="0"/>
                <a:cs typeface="Calibri" panose="020F0502020204030204" pitchFamily="34" charset="0"/>
              </a:rPr>
              <a:t> followed</a:t>
            </a:r>
            <a:r>
              <a:rPr lang="en-US" sz="2400" b="0" i="0" u="none" strike="noStrike" dirty="0">
                <a:solidFill>
                  <a:srgbClr val="000000"/>
                </a:solidFill>
                <a:latin typeface="Calibri" panose="020F0502020204030204" pitchFamily="34" charset="0"/>
                <a:ea typeface="游明朝" charset="0"/>
                <a:cs typeface="Calibri" panose="020F0502020204030204" pitchFamily="34" charset="0"/>
              </a:rPr>
              <a:t> </a:t>
            </a:r>
            <a:r>
              <a:rPr sz="2400" b="0" i="0" u="none" strike="noStrike" dirty="0">
                <a:solidFill>
                  <a:srgbClr val="000000"/>
                </a:solidFill>
                <a:latin typeface="Calibri" panose="020F0502020204030204" pitchFamily="34" charset="0"/>
                <a:ea typeface="游明朝" charset="0"/>
                <a:cs typeface="Calibri" panose="020F0502020204030204" pitchFamily="34" charset="0"/>
              </a:rPr>
              <a:t>by reduced-intensity conditioning (RIC) allogeneic</a:t>
            </a:r>
            <a:r>
              <a:rPr lang="en-US" sz="2400" b="0" i="0" u="none" strike="noStrike" dirty="0">
                <a:solidFill>
                  <a:srgbClr val="000000"/>
                </a:solidFill>
                <a:latin typeface="Calibri" panose="020F0502020204030204" pitchFamily="34" charset="0"/>
                <a:ea typeface="游明朝" charset="0"/>
                <a:cs typeface="Calibri" panose="020F0502020204030204" pitchFamily="34" charset="0"/>
              </a:rPr>
              <a:t> </a:t>
            </a:r>
            <a:r>
              <a:rPr sz="2400" b="0" i="0" u="none" strike="noStrike" dirty="0">
                <a:solidFill>
                  <a:srgbClr val="000000"/>
                </a:solidFill>
                <a:latin typeface="Calibri" panose="020F0502020204030204" pitchFamily="34" charset="0"/>
                <a:ea typeface="游明朝" charset="0"/>
                <a:cs typeface="Calibri" panose="020F0502020204030204" pitchFamily="34" charset="0"/>
              </a:rPr>
              <a:t>transplantation harnesses the strengths of</a:t>
            </a:r>
            <a:r>
              <a:rPr lang="en-US" sz="2400" b="0" i="0" u="none" strike="noStrike" dirty="0">
                <a:solidFill>
                  <a:srgbClr val="000000"/>
                </a:solidFill>
                <a:latin typeface="Calibri" panose="020F0502020204030204" pitchFamily="34" charset="0"/>
                <a:ea typeface="游明朝" charset="0"/>
                <a:cs typeface="Calibri" panose="020F0502020204030204" pitchFamily="34" charset="0"/>
              </a:rPr>
              <a:t> </a:t>
            </a:r>
            <a:r>
              <a:rPr sz="2400" b="0" i="0" u="none" strike="noStrike" dirty="0">
                <a:solidFill>
                  <a:srgbClr val="000000"/>
                </a:solidFill>
                <a:latin typeface="Calibri" panose="020F0502020204030204" pitchFamily="34" charset="0"/>
                <a:ea typeface="游明朝" charset="0"/>
                <a:cs typeface="Calibri" panose="020F0502020204030204" pitchFamily="34" charset="0"/>
              </a:rPr>
              <a:t>both </a:t>
            </a:r>
            <a:r>
              <a:rPr sz="2400" b="0" i="0" u="none" strike="noStrike" dirty="0" err="1">
                <a:solidFill>
                  <a:srgbClr val="000000"/>
                </a:solidFill>
                <a:latin typeface="Calibri" panose="020F0502020204030204" pitchFamily="34" charset="0"/>
                <a:ea typeface="游明朝" charset="0"/>
                <a:cs typeface="Calibri" panose="020F0502020204030204" pitchFamily="34" charset="0"/>
              </a:rPr>
              <a:t>autoHCT</a:t>
            </a:r>
            <a:r>
              <a:rPr sz="2400" b="0" i="0" u="none" strike="noStrike" dirty="0">
                <a:solidFill>
                  <a:srgbClr val="000000"/>
                </a:solidFill>
                <a:latin typeface="Calibri" panose="020F0502020204030204" pitchFamily="34" charset="0"/>
                <a:ea typeface="游明朝" charset="0"/>
                <a:cs typeface="Calibri" panose="020F0502020204030204" pitchFamily="34" charset="0"/>
              </a:rPr>
              <a:t> and </a:t>
            </a:r>
            <a:r>
              <a:rPr sz="2400" b="0" i="0" u="none" strike="noStrike" dirty="0" err="1">
                <a:solidFill>
                  <a:srgbClr val="000000"/>
                </a:solidFill>
                <a:latin typeface="Calibri" panose="020F0502020204030204" pitchFamily="34" charset="0"/>
                <a:ea typeface="游明朝" charset="0"/>
                <a:cs typeface="Calibri" panose="020F0502020204030204" pitchFamily="34" charset="0"/>
              </a:rPr>
              <a:t>alloHCT</a:t>
            </a:r>
            <a:r>
              <a:rPr lang="en-US" sz="2400" b="0" i="0" u="none" strike="noStrike" dirty="0">
                <a:solidFill>
                  <a:srgbClr val="000000"/>
                </a:solidFill>
                <a:latin typeface="Calibri" panose="020F0502020204030204" pitchFamily="34" charset="0"/>
                <a:ea typeface="游明朝" charset="0"/>
                <a:cs typeface="Calibri" panose="020F0502020204030204" pitchFamily="34" charset="0"/>
              </a:rPr>
              <a:t> with 3year PFS 65%</a:t>
            </a:r>
          </a:p>
          <a:p>
            <a:pPr marL="0" marR="0" indent="0" algn="l">
              <a:lnSpc>
                <a:spcPct val="100000"/>
              </a:lnSpc>
              <a:spcBef>
                <a:spcPts val="0"/>
              </a:spcBef>
              <a:spcAft>
                <a:spcPts val="0"/>
              </a:spcAft>
            </a:pPr>
            <a:endParaRPr lang="en-US" sz="2400" b="0" i="0" u="none" strike="noStrike" dirty="0">
              <a:solidFill>
                <a:srgbClr val="000000"/>
              </a:solidFill>
              <a:latin typeface="Calibri" panose="020F0502020204030204" pitchFamily="34" charset="0"/>
              <a:ea typeface="游明朝"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b="1" dirty="0">
                <a:solidFill>
                  <a:srgbClr val="FF0000"/>
                </a:solidFill>
              </a:rPr>
              <a:t>Maintenance after HCT</a:t>
            </a:r>
          </a:p>
        </p:txBody>
      </p:sp>
      <p:sp>
        <p:nvSpPr>
          <p:cNvPr id="3" name="Content Placeholder 2"/>
          <p:cNvSpPr>
            <a:spLocks noGrp="1" noEditPoints="1"/>
          </p:cNvSpPr>
          <p:nvPr>
            <p:ph idx="1"/>
          </p:nvPr>
        </p:nvSpPr>
        <p:spPr/>
        <p:txBody>
          <a:bodyPr/>
          <a:lstStyle/>
          <a:p>
            <a:pPr marL="0" marR="0" indent="0" algn="l">
              <a:lnSpc>
                <a:spcPct val="100000"/>
              </a:lnSpc>
              <a:spcBef>
                <a:spcPts val="0"/>
              </a:spcBef>
              <a:spcAft>
                <a:spcPts val="0"/>
              </a:spcAft>
              <a:buNone/>
            </a:pPr>
            <a:r>
              <a:rPr lang="en-US" sz="2800" b="1" dirty="0">
                <a:solidFill>
                  <a:srgbClr val="00B050"/>
                </a:solidFill>
              </a:rPr>
              <a:t>Rituximab in follicular and mantle cell lymphoma</a:t>
            </a:r>
          </a:p>
          <a:p>
            <a:pPr marL="0" marR="0" indent="0" algn="l">
              <a:lnSpc>
                <a:spcPct val="100000"/>
              </a:lnSpc>
              <a:spcBef>
                <a:spcPts val="0"/>
              </a:spcBef>
              <a:spcAft>
                <a:spcPts val="0"/>
              </a:spcAft>
            </a:pPr>
            <a:r>
              <a:rPr sz="3200" b="0" i="0" u="none" strike="noStrike" dirty="0">
                <a:solidFill>
                  <a:srgbClr val="000000"/>
                </a:solidFill>
                <a:latin typeface="Calibri" panose="020F0502020204030204" pitchFamily="34" charset="0"/>
                <a:ea typeface="游明朝" charset="0"/>
                <a:cs typeface="Calibri" panose="020F0502020204030204" pitchFamily="34" charset="0"/>
              </a:rPr>
              <a:t>(every 2 months for</a:t>
            </a:r>
            <a:r>
              <a:rPr lang="en-US" sz="3200" b="0" i="0" u="none" strike="noStrike" dirty="0">
                <a:solidFill>
                  <a:srgbClr val="000000"/>
                </a:solidFill>
                <a:latin typeface="Calibri" panose="020F0502020204030204" pitchFamily="34" charset="0"/>
                <a:ea typeface="游明朝" charset="0"/>
                <a:cs typeface="Calibri" panose="020F0502020204030204" pitchFamily="34" charset="0"/>
              </a:rPr>
              <a:t> </a:t>
            </a:r>
            <a:r>
              <a:rPr sz="3200" b="0" i="0" u="none" strike="noStrike" dirty="0">
                <a:solidFill>
                  <a:srgbClr val="000000"/>
                </a:solidFill>
                <a:latin typeface="Calibri" panose="020F0502020204030204" pitchFamily="34" charset="0"/>
                <a:ea typeface="游明朝" charset="0"/>
                <a:cs typeface="Calibri" panose="020F0502020204030204" pitchFamily="34" charset="0"/>
              </a:rPr>
              <a:t>1 year)</a:t>
            </a:r>
            <a:endParaRPr lang="en-US" sz="3200" b="0" i="0" u="none" strike="noStrike" dirty="0">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lang="en-US" sz="3200" b="0" i="0" u="none" strike="noStrike" dirty="0">
                <a:solidFill>
                  <a:srgbClr val="000000"/>
                </a:solidFill>
                <a:latin typeface="Calibri" panose="020F0502020204030204" pitchFamily="34" charset="0"/>
                <a:ea typeface="游明朝" charset="0"/>
                <a:cs typeface="Calibri" panose="020F0502020204030204" pitchFamily="34" charset="0"/>
              </a:rPr>
              <a:t>other agents:</a:t>
            </a:r>
          </a:p>
          <a:p>
            <a:pPr marL="0" marR="0" indent="0" algn="l">
              <a:lnSpc>
                <a:spcPct val="100000"/>
              </a:lnSpc>
              <a:spcBef>
                <a:spcPts val="0"/>
              </a:spcBef>
              <a:spcAft>
                <a:spcPts val="0"/>
              </a:spcAft>
            </a:pPr>
            <a:r>
              <a:rPr sz="3200" b="0" i="0" u="none" strike="noStrike" dirty="0">
                <a:solidFill>
                  <a:srgbClr val="000000"/>
                </a:solidFill>
                <a:latin typeface="Calibri" panose="020F0502020204030204" pitchFamily="34" charset="0"/>
                <a:ea typeface="游明朝" charset="0"/>
                <a:cs typeface="Calibri" panose="020F0502020204030204" pitchFamily="34" charset="0"/>
              </a:rPr>
              <a:t>ibrutinib,</a:t>
            </a:r>
            <a:r>
              <a:rPr lang="en-US" sz="3200" b="0" i="0" u="none" strike="noStrike" dirty="0">
                <a:solidFill>
                  <a:srgbClr val="000000"/>
                </a:solidFill>
                <a:latin typeface="Calibri" panose="020F0502020204030204" pitchFamily="34" charset="0"/>
                <a:ea typeface="游明朝" charset="0"/>
                <a:cs typeface="Calibri" panose="020F0502020204030204" pitchFamily="34" charset="0"/>
              </a:rPr>
              <a:t> </a:t>
            </a:r>
            <a:r>
              <a:rPr sz="3200" b="0" i="0" u="none" strike="noStrike" dirty="0">
                <a:solidFill>
                  <a:srgbClr val="000000"/>
                </a:solidFill>
                <a:latin typeface="Calibri" panose="020F0502020204030204" pitchFamily="34" charset="0"/>
                <a:ea typeface="游明朝" charset="0"/>
                <a:cs typeface="Calibri" panose="020F0502020204030204" pitchFamily="34" charset="0"/>
              </a:rPr>
              <a:t>bortezomib, lenalidomide, and </a:t>
            </a:r>
            <a:r>
              <a:rPr sz="3200" b="0" i="0" u="none" strike="noStrike" dirty="0" err="1">
                <a:solidFill>
                  <a:srgbClr val="000000"/>
                </a:solidFill>
                <a:latin typeface="Calibri" panose="020F0502020204030204" pitchFamily="34" charset="0"/>
                <a:ea typeface="游明朝" charset="0"/>
                <a:cs typeface="Calibri" panose="020F0502020204030204" pitchFamily="34" charset="0"/>
              </a:rPr>
              <a:t>pembrolizumab</a:t>
            </a:r>
            <a:r>
              <a:rPr lang="en-US" sz="3200" b="0" i="0" u="none" strike="noStrike" dirty="0" err="1">
                <a:solidFill>
                  <a:schemeClr val="accent3">
                    <a:lumMod val="50000"/>
                  </a:schemeClr>
                </a:solidFill>
                <a:latin typeface="Calibri" panose="020F0502020204030204" pitchFamily="34" charset="0"/>
                <a:ea typeface="游明朝" charset="0"/>
                <a:cs typeface="Calibri" panose="020F0502020204030204" pitchFamily="34" charset="0"/>
              </a:rPr>
              <a:t>;polatuzumab</a:t>
            </a:r>
            <a:r>
              <a:rPr lang="en-US" sz="3200" b="0" i="0" u="none" strike="noStrike" dirty="0">
                <a:solidFill>
                  <a:schemeClr val="accent3">
                    <a:lumMod val="50000"/>
                  </a:schemeClr>
                </a:solidFill>
                <a:latin typeface="Calibri" panose="020F0502020204030204" pitchFamily="34" charset="0"/>
                <a:ea typeface="游明朝" charset="0"/>
                <a:cs typeface="Calibri" panose="020F0502020204030204" pitchFamily="34" charset="0"/>
              </a:rPr>
              <a:t>(PV)</a:t>
            </a:r>
          </a:p>
          <a:p>
            <a:pPr marL="0" marR="0" indent="0" algn="l">
              <a:lnSpc>
                <a:spcPct val="100000"/>
              </a:lnSpc>
              <a:spcBef>
                <a:spcPts val="0"/>
              </a:spcBef>
              <a:spcAft>
                <a:spcPts val="0"/>
              </a:spcAft>
            </a:pPr>
            <a:r>
              <a:rPr lang="en-US" sz="3200" b="0" i="0" u="none" strike="noStrike" dirty="0" err="1">
                <a:solidFill>
                  <a:srgbClr val="000000"/>
                </a:solidFill>
                <a:latin typeface="Calibri" panose="020F0502020204030204" pitchFamily="34" charset="0"/>
                <a:ea typeface="游明朝" charset="0"/>
                <a:cs typeface="Calibri" panose="020F0502020204030204" pitchFamily="34" charset="0"/>
              </a:rPr>
              <a:t>PV+bendamustin+rituximab</a:t>
            </a:r>
            <a:endParaRPr lang="en-US" sz="3200" b="0" i="0" u="none" strike="noStrike" dirty="0">
              <a:solidFill>
                <a:srgbClr val="000000"/>
              </a:solidFill>
              <a:latin typeface="Calibri" panose="020F0502020204030204" pitchFamily="34" charset="0"/>
              <a:ea typeface="游明朝"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b="1" dirty="0">
                <a:solidFill>
                  <a:srgbClr val="FF0000"/>
                </a:solidFill>
              </a:rPr>
              <a:t>CAR </a:t>
            </a:r>
            <a:r>
              <a:rPr lang="en-US" b="1" dirty="0" err="1">
                <a:solidFill>
                  <a:srgbClr val="FF0000"/>
                </a:solidFill>
              </a:rPr>
              <a:t>Tcell</a:t>
            </a:r>
            <a:endParaRPr lang="en-US" b="1" dirty="0">
              <a:solidFill>
                <a:srgbClr val="FF0000"/>
              </a:solidFill>
            </a:endParaRPr>
          </a:p>
        </p:txBody>
      </p:sp>
      <p:sp>
        <p:nvSpPr>
          <p:cNvPr id="3" name="Content Placeholder 2"/>
          <p:cNvSpPr>
            <a:spLocks noGrp="1" noEditPoints="1"/>
          </p:cNvSpPr>
          <p:nvPr>
            <p:ph idx="1"/>
          </p:nvPr>
        </p:nvSpPr>
        <p:spPr>
          <a:xfrm>
            <a:off x="533401" y="1447800"/>
            <a:ext cx="8001000" cy="5334000"/>
          </a:xfrm>
        </p:spPr>
        <p:txBody>
          <a:bodyPr>
            <a:normAutofit/>
          </a:bodyPr>
          <a:lstStyle/>
          <a:p>
            <a:pPr marL="0" marR="0" indent="0" algn="l">
              <a:lnSpc>
                <a:spcPct val="100000"/>
              </a:lnSpc>
              <a:spcBef>
                <a:spcPts val="0"/>
              </a:spcBef>
              <a:spcAft>
                <a:spcPts val="0"/>
              </a:spcAft>
            </a:pPr>
            <a:r>
              <a:rPr sz="2800" b="0" i="0" u="none" strike="noStrike" dirty="0" err="1">
                <a:solidFill>
                  <a:schemeClr val="accent3">
                    <a:lumMod val="50000"/>
                  </a:schemeClr>
                </a:solidFill>
                <a:latin typeface="Calibri" panose="020F0502020204030204" pitchFamily="34" charset="0"/>
                <a:ea typeface="游明朝" charset="0"/>
                <a:cs typeface="Calibri" panose="020F0502020204030204" pitchFamily="34" charset="0"/>
              </a:rPr>
              <a:t>Tisagenlecleucel</a:t>
            </a:r>
            <a:endParaRPr lang="en-US" sz="2800" b="0" i="0" u="none" strike="noStrike" dirty="0">
              <a:solidFill>
                <a:schemeClr val="accent3">
                  <a:lumMod val="50000"/>
                </a:schemeClr>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buNone/>
            </a:pPr>
            <a:r>
              <a:rPr lang="en-US" sz="2800" b="0" i="0" u="none" strike="noStrike" dirty="0">
                <a:solidFill>
                  <a:srgbClr val="000000"/>
                </a:solidFill>
                <a:latin typeface="Calibri" panose="020F0502020204030204" pitchFamily="34" charset="0"/>
                <a:ea typeface="游明朝" charset="0"/>
                <a:cs typeface="Calibri" panose="020F0502020204030204" pitchFamily="34" charset="0"/>
              </a:rPr>
              <a:t>     </a:t>
            </a:r>
            <a:r>
              <a:rPr sz="2800" b="0" i="0" u="none" strike="noStrike" dirty="0">
                <a:solidFill>
                  <a:srgbClr val="000000"/>
                </a:solidFill>
                <a:latin typeface="Calibri" panose="020F0502020204030204" pitchFamily="34" charset="0"/>
                <a:ea typeface="游明朝" charset="0"/>
                <a:cs typeface="Calibri" panose="020F0502020204030204" pitchFamily="34" charset="0"/>
              </a:rPr>
              <a:t>anti-CD19 </a:t>
            </a:r>
            <a:r>
              <a:rPr sz="2800" b="0" i="0" u="none" strike="noStrike" dirty="0" err="1">
                <a:solidFill>
                  <a:srgbClr val="000000"/>
                </a:solidFill>
                <a:latin typeface="Calibri" panose="020F0502020204030204" pitchFamily="34" charset="0"/>
                <a:ea typeface="游明朝" charset="0"/>
                <a:cs typeface="Calibri" panose="020F0502020204030204" pitchFamily="34" charset="0"/>
              </a:rPr>
              <a:t>secondgeneration</a:t>
            </a:r>
            <a:r>
              <a:rPr lang="en-US" sz="2800" b="0" i="0" u="none" strike="noStrike" dirty="0">
                <a:solidFill>
                  <a:srgbClr val="000000"/>
                </a:solidFill>
                <a:latin typeface="Calibri" panose="020F0502020204030204" pitchFamily="34" charset="0"/>
                <a:ea typeface="游明朝" charset="0"/>
                <a:cs typeface="Calibri" panose="020F0502020204030204" pitchFamily="34" charset="0"/>
              </a:rPr>
              <a:t> </a:t>
            </a:r>
            <a:r>
              <a:rPr sz="2800" b="0" i="0" u="none" strike="noStrike" dirty="0">
                <a:solidFill>
                  <a:srgbClr val="000000"/>
                </a:solidFill>
                <a:latin typeface="Calibri" panose="020F0502020204030204" pitchFamily="34" charset="0"/>
                <a:ea typeface="游明朝" charset="0"/>
                <a:cs typeface="Calibri" panose="020F0502020204030204" pitchFamily="34" charset="0"/>
              </a:rPr>
              <a:t>CAR with a 4-1BB costimulatory domain</a:t>
            </a:r>
            <a:endParaRPr lang="en-US" sz="2800" b="0" i="0" u="none" strike="noStrike" dirty="0">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buNone/>
            </a:pPr>
            <a:endParaRPr lang="en-US" sz="2800" b="0" i="0" u="none" strike="noStrike" dirty="0">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sz="2800" b="0" i="0" u="none" strike="noStrike" dirty="0" err="1">
                <a:solidFill>
                  <a:schemeClr val="accent3">
                    <a:lumMod val="50000"/>
                  </a:schemeClr>
                </a:solidFill>
                <a:latin typeface="Calibri" panose="020F0502020204030204" pitchFamily="34" charset="0"/>
                <a:ea typeface="游明朝" charset="0"/>
                <a:cs typeface="Calibri" panose="020F0502020204030204" pitchFamily="34" charset="0"/>
              </a:rPr>
              <a:t>axicabtagene</a:t>
            </a:r>
            <a:r>
              <a:rPr sz="2800" b="0" i="0" u="none" strike="noStrike" dirty="0">
                <a:solidFill>
                  <a:schemeClr val="accent3">
                    <a:lumMod val="50000"/>
                  </a:schemeClr>
                </a:solidFill>
                <a:latin typeface="Calibri" panose="020F0502020204030204" pitchFamily="34" charset="0"/>
                <a:ea typeface="游明朝" charset="0"/>
                <a:cs typeface="Calibri" panose="020F0502020204030204" pitchFamily="34" charset="0"/>
              </a:rPr>
              <a:t> </a:t>
            </a:r>
            <a:r>
              <a:rPr sz="2800" b="0" i="0" u="none" strike="noStrike" dirty="0" err="1">
                <a:solidFill>
                  <a:schemeClr val="accent3">
                    <a:lumMod val="50000"/>
                  </a:schemeClr>
                </a:solidFill>
                <a:latin typeface="Calibri" panose="020F0502020204030204" pitchFamily="34" charset="0"/>
                <a:ea typeface="游明朝" charset="0"/>
                <a:cs typeface="Calibri" panose="020F0502020204030204" pitchFamily="34" charset="0"/>
              </a:rPr>
              <a:t>ciloleucel</a:t>
            </a:r>
            <a:r>
              <a:rPr sz="2800" b="0" i="0" u="none" strike="noStrike" dirty="0">
                <a:solidFill>
                  <a:schemeClr val="accent3">
                    <a:lumMod val="50000"/>
                  </a:schemeClr>
                </a:solidFill>
                <a:latin typeface="Calibri" panose="020F0502020204030204" pitchFamily="34" charset="0"/>
                <a:ea typeface="游明朝" charset="0"/>
                <a:cs typeface="Calibri" panose="020F0502020204030204" pitchFamily="34" charset="0"/>
              </a:rPr>
              <a:t> </a:t>
            </a:r>
            <a:r>
              <a:rPr sz="2800" b="0" i="0" u="none" strike="noStrike" dirty="0">
                <a:solidFill>
                  <a:srgbClr val="000000"/>
                </a:solidFill>
                <a:latin typeface="Calibri" panose="020F0502020204030204" pitchFamily="34" charset="0"/>
                <a:ea typeface="游明朝" charset="0"/>
                <a:cs typeface="Calibri" panose="020F0502020204030204" pitchFamily="34" charset="0"/>
              </a:rPr>
              <a:t>(</a:t>
            </a:r>
            <a:r>
              <a:rPr sz="2800" b="0" i="0" u="none" strike="noStrike" dirty="0" err="1">
                <a:solidFill>
                  <a:srgbClr val="000000"/>
                </a:solidFill>
                <a:latin typeface="Calibri" panose="020F0502020204030204" pitchFamily="34" charset="0"/>
                <a:ea typeface="游明朝" charset="0"/>
                <a:cs typeface="Calibri" panose="020F0502020204030204" pitchFamily="34" charset="0"/>
              </a:rPr>
              <a:t>axi-cel</a:t>
            </a:r>
            <a:r>
              <a:rPr sz="2800" b="0" i="0" u="none" strike="noStrike" dirty="0">
                <a:solidFill>
                  <a:srgbClr val="000000"/>
                </a:solidFill>
                <a:latin typeface="Calibri" panose="020F0502020204030204" pitchFamily="34" charset="0"/>
                <a:ea typeface="游明朝" charset="0"/>
                <a:cs typeface="Calibri" panose="020F0502020204030204" pitchFamily="34" charset="0"/>
              </a:rPr>
              <a:t>)</a:t>
            </a:r>
            <a:endParaRPr lang="en-US" sz="2800" b="0" i="0" u="none" strike="noStrike" dirty="0">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lang="en-US" sz="2800" b="0" i="0" u="none" strike="noStrike" dirty="0">
                <a:solidFill>
                  <a:srgbClr val="000000"/>
                </a:solidFill>
                <a:latin typeface="Calibri" panose="020F0502020204030204" pitchFamily="34" charset="0"/>
                <a:ea typeface="游明朝" charset="0"/>
                <a:cs typeface="Calibri" panose="020F0502020204030204" pitchFamily="34" charset="0"/>
              </a:rPr>
              <a:t>   </a:t>
            </a:r>
            <a:r>
              <a:rPr sz="2800" b="0" i="0" u="none" strike="noStrike" dirty="0">
                <a:solidFill>
                  <a:srgbClr val="000000"/>
                </a:solidFill>
                <a:latin typeface="Calibri" panose="020F0502020204030204" pitchFamily="34" charset="0"/>
                <a:ea typeface="游明朝" charset="0"/>
                <a:cs typeface="Calibri" panose="020F0502020204030204" pitchFamily="34" charset="0"/>
              </a:rPr>
              <a:t>an anti-CD19 second-generation CAR with a CD28</a:t>
            </a:r>
            <a:r>
              <a:rPr lang="en-US" sz="2800" b="0" i="0" u="none" strike="noStrike" dirty="0">
                <a:solidFill>
                  <a:srgbClr val="000000"/>
                </a:solidFill>
                <a:latin typeface="Calibri" panose="020F0502020204030204" pitchFamily="34" charset="0"/>
                <a:ea typeface="游明朝" charset="0"/>
                <a:cs typeface="Calibri" panose="020F0502020204030204" pitchFamily="34" charset="0"/>
              </a:rPr>
              <a:t> </a:t>
            </a:r>
            <a:r>
              <a:rPr sz="2800" b="0" i="0" u="none" strike="noStrike" dirty="0">
                <a:solidFill>
                  <a:srgbClr val="000000"/>
                </a:solidFill>
                <a:latin typeface="Calibri" panose="020F0502020204030204" pitchFamily="34" charset="0"/>
                <a:ea typeface="游明朝" charset="0"/>
                <a:cs typeface="Calibri" panose="020F0502020204030204" pitchFamily="34" charset="0"/>
              </a:rPr>
              <a:t>costimulatory domain</a:t>
            </a:r>
            <a:endParaRPr lang="en-US" sz="2800" b="0" i="0" u="none" strike="noStrike" dirty="0">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endParaRPr lang="en-US" sz="2800" b="0" i="0" u="none" strike="noStrike" dirty="0">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sz="2800" b="0" i="0" u="none" strike="noStrike" dirty="0">
                <a:solidFill>
                  <a:srgbClr val="000000"/>
                </a:solidFill>
                <a:latin typeface="Calibri" panose="020F0502020204030204" pitchFamily="34" charset="0"/>
                <a:ea typeface="游明朝" charset="0"/>
                <a:cs typeface="Calibri" panose="020F0502020204030204" pitchFamily="34" charset="0"/>
              </a:rPr>
              <a:t>CAR T-cell therapy can</a:t>
            </a:r>
            <a:r>
              <a:rPr lang="en-US" sz="2800" b="0" i="0" u="none" strike="noStrike" dirty="0">
                <a:solidFill>
                  <a:srgbClr val="000000"/>
                </a:solidFill>
                <a:latin typeface="Calibri" panose="020F0502020204030204" pitchFamily="34" charset="0"/>
                <a:ea typeface="游明朝" charset="0"/>
                <a:cs typeface="Calibri" panose="020F0502020204030204" pitchFamily="34" charset="0"/>
              </a:rPr>
              <a:t> </a:t>
            </a:r>
            <a:r>
              <a:rPr sz="2800" b="0" i="0" u="none" strike="noStrike" dirty="0">
                <a:solidFill>
                  <a:srgbClr val="000000"/>
                </a:solidFill>
                <a:latin typeface="Calibri" panose="020F0502020204030204" pitchFamily="34" charset="0"/>
                <a:ea typeface="游明朝" charset="0"/>
                <a:cs typeface="Calibri" panose="020F0502020204030204" pitchFamily="34" charset="0"/>
              </a:rPr>
              <a:t>be used as a bridge to transplant, the CAR T-cells are then</a:t>
            </a:r>
            <a:r>
              <a:rPr lang="en-US" sz="2800" b="0" i="0" u="none" strike="noStrike" dirty="0">
                <a:solidFill>
                  <a:srgbClr val="000000"/>
                </a:solidFill>
                <a:latin typeface="Calibri" panose="020F0502020204030204" pitchFamily="34" charset="0"/>
                <a:ea typeface="游明朝" charset="0"/>
                <a:cs typeface="Calibri" panose="020F0502020204030204" pitchFamily="34" charset="0"/>
              </a:rPr>
              <a:t> </a:t>
            </a:r>
            <a:r>
              <a:rPr sz="2800" b="0" i="0" u="none" strike="noStrike" dirty="0">
                <a:solidFill>
                  <a:srgbClr val="000000"/>
                </a:solidFill>
                <a:latin typeface="Calibri" panose="020F0502020204030204" pitchFamily="34" charset="0"/>
                <a:ea typeface="游明朝" charset="0"/>
                <a:cs typeface="Calibri" panose="020F0502020204030204" pitchFamily="34" charset="0"/>
              </a:rPr>
              <a:t>eradicated with </a:t>
            </a:r>
            <a:r>
              <a:rPr sz="2800" b="0" i="0" u="none" strike="noStrike" dirty="0" err="1">
                <a:solidFill>
                  <a:srgbClr val="000000"/>
                </a:solidFill>
                <a:latin typeface="Calibri" panose="020F0502020204030204" pitchFamily="34" charset="0"/>
                <a:ea typeface="游明朝" charset="0"/>
                <a:cs typeface="Calibri" panose="020F0502020204030204" pitchFamily="34" charset="0"/>
              </a:rPr>
              <a:t>pretransplant</a:t>
            </a:r>
            <a:r>
              <a:rPr sz="2800" b="0" i="0" u="none" strike="noStrike" dirty="0">
                <a:solidFill>
                  <a:srgbClr val="000000"/>
                </a:solidFill>
                <a:latin typeface="Calibri" panose="020F0502020204030204" pitchFamily="34" charset="0"/>
                <a:ea typeface="游明朝" charset="0"/>
                <a:cs typeface="Calibri" panose="020F0502020204030204" pitchFamily="34" charset="0"/>
              </a:rPr>
              <a:t> conditioning</a:t>
            </a:r>
            <a:endParaRPr lang="en-US" sz="2800" b="0" i="0" u="none" strike="noStrike" dirty="0">
              <a:solidFill>
                <a:srgbClr val="000000"/>
              </a:solidFill>
              <a:latin typeface="Calibri" panose="020F0502020204030204" pitchFamily="34" charset="0"/>
              <a:ea typeface="游明朝"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ctrTitle"/>
          </p:nvPr>
        </p:nvSpPr>
        <p:spPr>
          <a:xfrm>
            <a:off x="685800" y="914400"/>
            <a:ext cx="7772400" cy="1470025"/>
          </a:xfrm>
        </p:spPr>
        <p:txBody>
          <a:bodyPr>
            <a:noAutofit/>
          </a:bodyPr>
          <a:lstStyle/>
          <a:p>
            <a:pPr algn="l"/>
            <a:r>
              <a:rPr lang="en-US" sz="3200" dirty="0">
                <a:solidFill>
                  <a:srgbClr val="0070C0"/>
                </a:solidFill>
              </a:rPr>
              <a:t>CD19 CAR T cells following autologous transplantation in poor-risk relapsed and refractory B-cell non-Hodgkin lymphoma</a:t>
            </a:r>
            <a:endParaRPr lang="fa-IR" sz="3200" dirty="0">
              <a:solidFill>
                <a:srgbClr val="0070C0"/>
              </a:solidFill>
            </a:endParaRPr>
          </a:p>
        </p:txBody>
      </p:sp>
      <p:sp>
        <p:nvSpPr>
          <p:cNvPr id="3" name="Subtitle 2"/>
          <p:cNvSpPr>
            <a:spLocks noGrp="1" noEditPoints="1"/>
          </p:cNvSpPr>
          <p:nvPr>
            <p:ph type="subTitle" idx="1"/>
          </p:nvPr>
        </p:nvSpPr>
        <p:spPr>
          <a:xfrm>
            <a:off x="1905000" y="2667000"/>
            <a:ext cx="6400800" cy="1143000"/>
          </a:xfrm>
        </p:spPr>
        <p:txBody>
          <a:bodyPr>
            <a:normAutofit/>
          </a:bodyPr>
          <a:lstStyle/>
          <a:p>
            <a:r>
              <a:rPr lang="en-US" dirty="0" smtClean="0">
                <a:solidFill>
                  <a:srgbClr val="FF0000"/>
                </a:solidFill>
              </a:rPr>
              <a:t>(HDT-ASCT) is the standard of care for (</a:t>
            </a:r>
            <a:r>
              <a:rPr lang="en-US" dirty="0" err="1" smtClean="0">
                <a:solidFill>
                  <a:srgbClr val="FF0000"/>
                </a:solidFill>
              </a:rPr>
              <a:t>rel</a:t>
            </a:r>
            <a:r>
              <a:rPr lang="en-US" dirty="0" smtClean="0">
                <a:solidFill>
                  <a:srgbClr val="FF0000"/>
                </a:solidFill>
              </a:rPr>
              <a:t>/ref) </a:t>
            </a:r>
            <a:r>
              <a:rPr lang="en-US" dirty="0" err="1" smtClean="0">
                <a:solidFill>
                  <a:srgbClr val="FF0000"/>
                </a:solidFill>
              </a:rPr>
              <a:t>chemosensitive</a:t>
            </a:r>
            <a:r>
              <a:rPr lang="en-US" dirty="0" smtClean="0">
                <a:solidFill>
                  <a:srgbClr val="FF0000"/>
                </a:solidFill>
              </a:rPr>
              <a:t> diffuse large B-cell lymphoma.</a:t>
            </a:r>
          </a:p>
          <a:p>
            <a:endParaRPr lang="en-US" dirty="0">
              <a:solidFill>
                <a:srgbClr val="FF0000"/>
              </a:solidFill>
            </a:endParaRPr>
          </a:p>
          <a:p>
            <a:endParaRPr lang="en-US" dirty="0">
              <a:solidFill>
                <a:srgbClr val="FF0000"/>
              </a:solidFill>
            </a:endParaRPr>
          </a:p>
          <a:p>
            <a:endParaRPr lang="fa-IR" dirty="0"/>
          </a:p>
        </p:txBody>
      </p:sp>
      <p:sp>
        <p:nvSpPr>
          <p:cNvPr id="4" name="Rectangle 3"/>
          <p:cNvSpPr/>
          <p:nvPr/>
        </p:nvSpPr>
        <p:spPr>
          <a:xfrm>
            <a:off x="1905000" y="4549676"/>
            <a:ext cx="6248400" cy="2400657"/>
          </a:xfrm>
          <a:prstGeom prst="rect">
            <a:avLst/>
          </a:prstGeom>
        </p:spPr>
        <p:txBody>
          <a:bodyPr wrap="square">
            <a:spAutoFit/>
          </a:bodyPr>
          <a:lstStyle/>
          <a:p>
            <a:r>
              <a:rPr lang="en-US" sz="2400" dirty="0">
                <a:solidFill>
                  <a:srgbClr val="00B050"/>
                </a:solidFill>
              </a:rPr>
              <a:t>poor-risk </a:t>
            </a:r>
            <a:r>
              <a:rPr lang="en-US" sz="2400" dirty="0" err="1">
                <a:solidFill>
                  <a:srgbClr val="00B050"/>
                </a:solidFill>
              </a:rPr>
              <a:t>rel</a:t>
            </a:r>
            <a:r>
              <a:rPr lang="en-US" sz="2400" dirty="0">
                <a:solidFill>
                  <a:srgbClr val="00B050"/>
                </a:solidFill>
              </a:rPr>
              <a:t>/ref </a:t>
            </a:r>
            <a:r>
              <a:rPr lang="en-US" sz="2400" dirty="0" smtClean="0">
                <a:solidFill>
                  <a:srgbClr val="00B050"/>
                </a:solidFill>
              </a:rPr>
              <a:t>DLBCL</a:t>
            </a:r>
            <a:r>
              <a:rPr lang="en-US" sz="2400" dirty="0" smtClean="0"/>
              <a:t>:</a:t>
            </a:r>
            <a:endParaRPr lang="en-US" sz="2400" dirty="0"/>
          </a:p>
          <a:p>
            <a:r>
              <a:rPr lang="en-US" sz="2400" dirty="0"/>
              <a:t>(1) positron emission</a:t>
            </a:r>
          </a:p>
          <a:p>
            <a:r>
              <a:rPr lang="en-US" sz="2400" dirty="0"/>
              <a:t>tomography–positive disease </a:t>
            </a:r>
          </a:p>
          <a:p>
            <a:r>
              <a:rPr lang="en-US" sz="2400" dirty="0"/>
              <a:t>(2) bone marrow involvement</a:t>
            </a:r>
          </a:p>
          <a:p>
            <a:endParaRPr lang="en-US" dirty="0"/>
          </a:p>
          <a:p>
            <a:endParaRPr lang="en-US" dirty="0"/>
          </a:p>
          <a:p>
            <a:endParaRPr lang="fa-I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normAutofit/>
          </a:bodyPr>
          <a:lstStyle/>
          <a:p>
            <a:r>
              <a:rPr lang="en-US" sz="2000" dirty="0"/>
              <a:t>Patients underwent standard HDT-ASCT followed by 19-28z CAR T cells on days 12 and 13. </a:t>
            </a:r>
            <a:endParaRPr lang="en-US" sz="2000" dirty="0" smtClean="0"/>
          </a:p>
          <a:p>
            <a:r>
              <a:rPr lang="en-US" sz="2000" dirty="0" smtClean="0"/>
              <a:t>The Most Severe  form of neurotoxicity is cerebral edema </a:t>
            </a:r>
          </a:p>
          <a:p>
            <a:r>
              <a:rPr lang="en-US" sz="2000" dirty="0" smtClean="0"/>
              <a:t>The TRM of The Procedure is about 3% in experienced hand and earlier administration  of </a:t>
            </a:r>
            <a:r>
              <a:rPr lang="en-US" sz="2000" dirty="0" err="1" smtClean="0"/>
              <a:t>Tocilizumab</a:t>
            </a:r>
            <a:r>
              <a:rPr lang="en-US" sz="2000" dirty="0" smtClean="0"/>
              <a:t> and steroids have decreased toxicity.</a:t>
            </a:r>
          </a:p>
          <a:p>
            <a:r>
              <a:rPr lang="en-US" sz="2000" dirty="0" err="1" smtClean="0"/>
              <a:t>Allo</a:t>
            </a:r>
            <a:r>
              <a:rPr lang="en-US" sz="2000" dirty="0" smtClean="0"/>
              <a:t>-HCT </a:t>
            </a:r>
            <a:r>
              <a:rPr lang="en-US" sz="2000" dirty="0" err="1" smtClean="0"/>
              <a:t>dosenot</a:t>
            </a:r>
            <a:r>
              <a:rPr lang="en-US" sz="2000" dirty="0" smtClean="0"/>
              <a:t> work if relapse after CAR T-cell therapy.</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solidFill>
                  <a:srgbClr val="C00000"/>
                </a:solidFill>
              </a:rPr>
              <a:t>CONCLUSION</a:t>
            </a:r>
            <a:endParaRPr lang="fa-IR" b="1" i="1" dirty="0">
              <a:solidFill>
                <a:srgbClr val="C00000"/>
              </a:solidFill>
            </a:endParaRPr>
          </a:p>
        </p:txBody>
      </p:sp>
      <p:sp>
        <p:nvSpPr>
          <p:cNvPr id="3" name="Content Placeholder 2"/>
          <p:cNvSpPr>
            <a:spLocks noGrp="1" noEditPoints="1"/>
          </p:cNvSpPr>
          <p:nvPr>
            <p:ph idx="1"/>
          </p:nvPr>
        </p:nvSpPr>
        <p:spPr>
          <a:xfrm>
            <a:off x="381001" y="2133600"/>
            <a:ext cx="8153400" cy="4724400"/>
          </a:xfrm>
        </p:spPr>
        <p:txBody>
          <a:bodyPr>
            <a:normAutofit/>
          </a:bodyPr>
          <a:lstStyle/>
          <a:p>
            <a:r>
              <a:rPr lang="en-US" sz="2000" dirty="0"/>
              <a:t>There was no association between CAR T-cell peak expansion, persistence, or cytokine changes and PFS. 19-28z CAR T cells following HDT-ASCT were associated with a high incidence of </a:t>
            </a:r>
            <a:r>
              <a:rPr lang="en-US" sz="2000" dirty="0" smtClean="0"/>
              <a:t>reversible </a:t>
            </a:r>
            <a:r>
              <a:rPr lang="en-US" sz="2000" dirty="0"/>
              <a:t>neurotoxicity and CRS</a:t>
            </a:r>
          </a:p>
          <a:p>
            <a:endParaRPr lang="en-US" sz="2000" dirty="0"/>
          </a:p>
          <a:p>
            <a:r>
              <a:rPr lang="en-US" sz="2000" i="1" dirty="0"/>
              <a:t>(FDA)-approval </a:t>
            </a:r>
            <a:r>
              <a:rPr lang="en-US" sz="2000" i="1" dirty="0" smtClean="0"/>
              <a:t>Axi-Cell ,</a:t>
            </a:r>
            <a:r>
              <a:rPr lang="en-US" sz="2000" i="1" dirty="0" smtClean="0"/>
              <a:t>demonstrate </a:t>
            </a:r>
            <a:r>
              <a:rPr lang="en-US" sz="2000" i="1" dirty="0"/>
              <a:t>likely increased neurotoxicity with CD28 costimulation </a:t>
            </a:r>
            <a:r>
              <a:rPr lang="en-US" sz="2000" i="1" dirty="0" smtClean="0"/>
              <a:t>in </a:t>
            </a:r>
            <a:r>
              <a:rPr lang="en-US" sz="2000" i="1" dirty="0"/>
              <a:t>contrast </a:t>
            </a:r>
            <a:r>
              <a:rPr lang="en-US" sz="2000" i="1" dirty="0" smtClean="0"/>
              <a:t>to tisagen-Cell.</a:t>
            </a:r>
          </a:p>
          <a:p>
            <a:r>
              <a:rPr lang="en-US" sz="2000" i="1" dirty="0">
                <a:solidFill>
                  <a:srgbClr val="000000"/>
                </a:solidFill>
                <a:latin typeface="Calibri" panose="020F0502020204030204" pitchFamily="34" charset="0"/>
                <a:ea typeface="游明朝" charset="0"/>
                <a:cs typeface="Calibri" panose="020F0502020204030204" pitchFamily="34" charset="0"/>
              </a:rPr>
              <a:t>We are reviewed here including chimeric antigen receptor (CAR) T-cell therapy and treatment with antibody-drug conjugates (ADCs) as well as bispecific T-cell engagers (</a:t>
            </a:r>
            <a:r>
              <a:rPr lang="en-US" sz="2000" i="1" dirty="0" err="1">
                <a:solidFill>
                  <a:srgbClr val="000000"/>
                </a:solidFill>
                <a:latin typeface="Calibri" panose="020F0502020204030204" pitchFamily="34" charset="0"/>
                <a:ea typeface="游明朝" charset="0"/>
                <a:cs typeface="Calibri" panose="020F0502020204030204" pitchFamily="34" charset="0"/>
              </a:rPr>
              <a:t>BiTEs</a:t>
            </a:r>
            <a:r>
              <a:rPr lang="en-US" sz="2000" i="1" dirty="0">
                <a:solidFill>
                  <a:srgbClr val="000000"/>
                </a:solidFill>
                <a:latin typeface="Calibri" panose="020F0502020204030204" pitchFamily="34" charset="0"/>
                <a:ea typeface="游明朝" charset="0"/>
                <a:cs typeface="Calibri" panose="020F0502020204030204" pitchFamily="34" charset="0"/>
              </a:rPr>
              <a:t>)</a:t>
            </a:r>
          </a:p>
          <a:p>
            <a:endParaRPr lang="en-US" sz="2000" i="1" dirty="0" smtClean="0"/>
          </a:p>
          <a:p>
            <a:endParaRPr lang="fa-IR"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1371600" y="457200"/>
            <a:ext cx="8229600" cy="1143000"/>
          </a:xfrm>
        </p:spPr>
        <p:txBody>
          <a:bodyPr>
            <a:normAutofit fontScale="90000"/>
          </a:bodyPr>
          <a:lstStyle/>
          <a:p>
            <a:pPr algn="l"/>
            <a:r>
              <a:rPr lang="en-US" sz="2400" b="1" dirty="0">
                <a:solidFill>
                  <a:srgbClr val="0070C0"/>
                </a:solidFill>
              </a:rPr>
              <a:t>LEAM vs. BEAM vs. CLV Conditioning Regimen for Autologous Stem Cell Transplantation in Malignant Lymphomas. Retrospective Comparison of Toxicity and Efficacy on 222 Patients in the First 100 Days After Transplant, On Behalf of the Romanian Society for Bone Marrow Transplantation</a:t>
            </a:r>
            <a:endParaRPr lang="fa-IR" sz="2400" b="1" dirty="0">
              <a:solidFill>
                <a:srgbClr val="0070C0"/>
              </a:solidFill>
            </a:endParaRPr>
          </a:p>
        </p:txBody>
      </p:sp>
      <p:sp>
        <p:nvSpPr>
          <p:cNvPr id="3" name="Content Placeholder 2"/>
          <p:cNvSpPr>
            <a:spLocks noGrp="1" noEditPoints="1"/>
          </p:cNvSpPr>
          <p:nvPr>
            <p:ph idx="1"/>
          </p:nvPr>
        </p:nvSpPr>
        <p:spPr>
          <a:xfrm>
            <a:off x="990600" y="2590800"/>
            <a:ext cx="8229600" cy="4525963"/>
          </a:xfrm>
        </p:spPr>
        <p:txBody>
          <a:bodyPr>
            <a:normAutofit/>
          </a:bodyPr>
          <a:lstStyle/>
          <a:p>
            <a:pPr marL="0" marR="0" indent="0" algn="l">
              <a:lnSpc>
                <a:spcPct val="100000"/>
              </a:lnSpc>
              <a:spcBef>
                <a:spcPts val="0"/>
              </a:spcBef>
              <a:spcAft>
                <a:spcPts val="0"/>
              </a:spcAft>
            </a:pPr>
            <a:r>
              <a:rPr sz="2400" b="0" i="0" u="none" strike="noStrike" dirty="0">
                <a:solidFill>
                  <a:srgbClr val="C00000"/>
                </a:solidFill>
                <a:latin typeface="Calibri" panose="020F0502020204030204" pitchFamily="34" charset="0"/>
                <a:ea typeface="游明朝" charset="0"/>
                <a:cs typeface="Calibri" panose="020F0502020204030204" pitchFamily="34" charset="0"/>
              </a:rPr>
              <a:t>BEAM</a:t>
            </a:r>
            <a:r>
              <a:rPr sz="2400" b="0" i="0" u="none" strike="noStrike" dirty="0">
                <a:solidFill>
                  <a:srgbClr val="000000"/>
                </a:solidFill>
                <a:latin typeface="Calibri" panose="020F0502020204030204" pitchFamily="34" charset="0"/>
                <a:ea typeface="游明朝" charset="0"/>
                <a:cs typeface="Calibri" panose="020F0502020204030204" pitchFamily="34" charset="0"/>
              </a:rPr>
              <a:t>(BCNU/</a:t>
            </a:r>
            <a:r>
              <a:rPr sz="2400" b="0" i="0" u="none" strike="noStrike" dirty="0" err="1">
                <a:solidFill>
                  <a:srgbClr val="000000"/>
                </a:solidFill>
                <a:latin typeface="Calibri" panose="020F0502020204030204" pitchFamily="34" charset="0"/>
                <a:ea typeface="游明朝" charset="0"/>
                <a:cs typeface="Calibri" panose="020F0502020204030204" pitchFamily="34" charset="0"/>
              </a:rPr>
              <a:t>carmustine</a:t>
            </a:r>
            <a:r>
              <a:rPr sz="2400" b="0" i="0" u="none" strike="noStrike" dirty="0">
                <a:solidFill>
                  <a:srgbClr val="000000"/>
                </a:solidFill>
                <a:latin typeface="Calibri" panose="020F0502020204030204" pitchFamily="34" charset="0"/>
                <a:ea typeface="游明朝" charset="0"/>
                <a:cs typeface="Calibri" panose="020F0502020204030204" pitchFamily="34" charset="0"/>
              </a:rPr>
              <a:t>, etoposide, cytarabine, </a:t>
            </a:r>
            <a:r>
              <a:rPr sz="2400" b="0" i="0" u="none" strike="noStrike" dirty="0" err="1">
                <a:solidFill>
                  <a:srgbClr val="000000"/>
                </a:solidFill>
                <a:latin typeface="Calibri" panose="020F0502020204030204" pitchFamily="34" charset="0"/>
                <a:ea typeface="游明朝" charset="0"/>
                <a:cs typeface="Calibri" panose="020F0502020204030204" pitchFamily="34" charset="0"/>
              </a:rPr>
              <a:t>andmelphalan</a:t>
            </a:r>
            <a:r>
              <a:rPr sz="2400" b="0" i="0" u="none" strike="noStrike" dirty="0">
                <a:solidFill>
                  <a:srgbClr val="000000"/>
                </a:solidFill>
                <a:latin typeface="Calibri" panose="020F0502020204030204" pitchFamily="34" charset="0"/>
                <a:ea typeface="游明朝" charset="0"/>
                <a:cs typeface="Calibri" panose="020F0502020204030204" pitchFamily="34" charset="0"/>
              </a:rPr>
              <a:t>) is </a:t>
            </a:r>
            <a:r>
              <a:rPr sz="2400" b="0" i="0" u="none" strike="noStrike" dirty="0" smtClean="0">
                <a:solidFill>
                  <a:srgbClr val="000000"/>
                </a:solidFill>
                <a:latin typeface="Calibri" panose="020F0502020204030204" pitchFamily="34" charset="0"/>
                <a:ea typeface="游明朝" charset="0"/>
                <a:cs typeface="Calibri" panose="020F0502020204030204" pitchFamily="34" charset="0"/>
              </a:rPr>
              <a:t>the</a:t>
            </a:r>
            <a:r>
              <a:rPr lang="en-US" sz="2400" b="0" i="0" u="none" strike="noStrike" dirty="0" smtClean="0">
                <a:solidFill>
                  <a:srgbClr val="000000"/>
                </a:solidFill>
                <a:latin typeface="Calibri" panose="020F0502020204030204" pitchFamily="34" charset="0"/>
                <a:ea typeface="游明朝" charset="0"/>
                <a:cs typeface="Calibri" panose="020F0502020204030204" pitchFamily="34" charset="0"/>
              </a:rPr>
              <a:t>  </a:t>
            </a:r>
            <a:r>
              <a:rPr sz="2400" b="0" i="0" u="none" strike="noStrike" dirty="0" smtClean="0">
                <a:solidFill>
                  <a:srgbClr val="000000"/>
                </a:solidFill>
                <a:latin typeface="Calibri" panose="020F0502020204030204" pitchFamily="34" charset="0"/>
                <a:ea typeface="游明朝" charset="0"/>
                <a:cs typeface="Calibri" panose="020F0502020204030204" pitchFamily="34" charset="0"/>
              </a:rPr>
              <a:t>most</a:t>
            </a:r>
            <a:r>
              <a:rPr lang="en-US" sz="2400" b="0" i="0" u="none" strike="noStrike" dirty="0" smtClean="0">
                <a:solidFill>
                  <a:srgbClr val="000000"/>
                </a:solidFill>
                <a:latin typeface="Calibri" panose="020F0502020204030204" pitchFamily="34" charset="0"/>
                <a:ea typeface="游明朝" charset="0"/>
                <a:cs typeface="Calibri" panose="020F0502020204030204" pitchFamily="34" charset="0"/>
              </a:rPr>
              <a:t> </a:t>
            </a:r>
            <a:r>
              <a:rPr sz="2400" b="0" i="0" u="none" strike="noStrike" dirty="0">
                <a:solidFill>
                  <a:srgbClr val="000000"/>
                </a:solidFill>
                <a:latin typeface="Calibri" panose="020F0502020204030204" pitchFamily="34" charset="0"/>
                <a:ea typeface="游明朝" charset="0"/>
                <a:cs typeface="Calibri" panose="020F0502020204030204" pitchFamily="34" charset="0"/>
              </a:rPr>
              <a:t>commonly used conditioning regimen for ASCT  in Europe,</a:t>
            </a:r>
            <a:endParaRPr lang="en-US" sz="2400" b="0" i="0" u="none" strike="noStrike" dirty="0">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endParaRPr lang="en-US" sz="2400" b="0" i="0" u="none" strike="noStrike" dirty="0">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sz="2400" b="0" i="0" u="none" strike="noStrike" dirty="0">
                <a:solidFill>
                  <a:srgbClr val="C00000"/>
                </a:solidFill>
                <a:latin typeface="Calibri" panose="020F0502020204030204" pitchFamily="34" charset="0"/>
                <a:ea typeface="游明朝" charset="0"/>
                <a:cs typeface="Calibri" panose="020F0502020204030204" pitchFamily="34" charset="0"/>
              </a:rPr>
              <a:t>CBV </a:t>
            </a:r>
            <a:r>
              <a:rPr sz="2400" b="0" i="0" u="none" strike="noStrike" dirty="0">
                <a:solidFill>
                  <a:srgbClr val="000000"/>
                </a:solidFill>
                <a:latin typeface="Calibri" panose="020F0502020204030204" pitchFamily="34" charset="0"/>
                <a:ea typeface="游明朝" charset="0"/>
                <a:cs typeface="Calibri" panose="020F0502020204030204" pitchFamily="34" charset="0"/>
              </a:rPr>
              <a:t>(cyclophosphamide, BCNU, and etoposide)</a:t>
            </a:r>
            <a:r>
              <a:rPr lang="en-US" sz="2400" b="0" i="0" u="none" strike="noStrike" dirty="0">
                <a:solidFill>
                  <a:srgbClr val="000000"/>
                </a:solidFill>
                <a:latin typeface="Calibri" panose="020F0502020204030204" pitchFamily="34" charset="0"/>
                <a:ea typeface="游明朝" charset="0"/>
                <a:cs typeface="Calibri" panose="020F0502020204030204" pitchFamily="34" charset="0"/>
              </a:rPr>
              <a:t> </a:t>
            </a:r>
            <a:r>
              <a:rPr sz="2400" b="0" i="0" u="none" strike="noStrike" dirty="0">
                <a:solidFill>
                  <a:srgbClr val="000000"/>
                </a:solidFill>
                <a:latin typeface="Calibri" panose="020F0502020204030204" pitchFamily="34" charset="0"/>
                <a:ea typeface="游明朝" charset="0"/>
                <a:cs typeface="Calibri" panose="020F0502020204030204" pitchFamily="34" charset="0"/>
              </a:rPr>
              <a:t>regimen is also widely used in North </a:t>
            </a:r>
            <a:r>
              <a:rPr sz="2400" b="0" i="0" u="none" strike="noStrike" dirty="0" smtClean="0">
                <a:solidFill>
                  <a:srgbClr val="000000"/>
                </a:solidFill>
                <a:latin typeface="Calibri" panose="020F0502020204030204" pitchFamily="34" charset="0"/>
                <a:ea typeface="游明朝" charset="0"/>
                <a:cs typeface="Calibri" panose="020F0502020204030204" pitchFamily="34" charset="0"/>
              </a:rPr>
              <a:t>America</a:t>
            </a:r>
            <a:endParaRPr lang="en-US" sz="2400" b="0" i="0" u="none" strike="noStrike" dirty="0" smtClean="0">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lang="en-US" sz="2400" dirty="0" smtClean="0">
                <a:solidFill>
                  <a:srgbClr val="C00000"/>
                </a:solidFill>
                <a:latin typeface="Calibri" panose="020F0502020204030204" pitchFamily="34" charset="0"/>
                <a:ea typeface="游明朝" charset="0"/>
                <a:cs typeface="Calibri" panose="020F0502020204030204" pitchFamily="34" charset="0"/>
              </a:rPr>
              <a:t>BEAC</a:t>
            </a:r>
          </a:p>
          <a:p>
            <a:pPr marL="0" marR="0" indent="0" algn="l">
              <a:lnSpc>
                <a:spcPct val="100000"/>
              </a:lnSpc>
              <a:spcBef>
                <a:spcPts val="0"/>
              </a:spcBef>
              <a:spcAft>
                <a:spcPts val="0"/>
              </a:spcAft>
            </a:pPr>
            <a:r>
              <a:rPr lang="en-US" sz="2400" b="0" i="0" u="none" strike="noStrike" dirty="0" smtClean="0">
                <a:solidFill>
                  <a:srgbClr val="C00000"/>
                </a:solidFill>
                <a:latin typeface="Calibri" panose="020F0502020204030204" pitchFamily="34" charset="0"/>
                <a:ea typeface="游明朝" charset="0"/>
                <a:cs typeface="Calibri" panose="020F0502020204030204" pitchFamily="34" charset="0"/>
              </a:rPr>
              <a:t>LEAM</a:t>
            </a:r>
            <a:endParaRPr lang="en-US" sz="2400" b="0" i="0" u="none" strike="noStrike" dirty="0">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sz="2400" b="0" i="0" u="none" strike="noStrike" dirty="0">
                <a:solidFill>
                  <a:srgbClr val="000000"/>
                </a:solidFill>
                <a:latin typeface="Calibri" panose="020F0502020204030204" pitchFamily="34" charset="0"/>
                <a:ea typeface="游明朝" charset="0"/>
                <a:cs typeface="Calibri" panose="020F0502020204030204" pitchFamily="34" charset="0"/>
              </a:rPr>
              <a:t>three types of conditioning:</a:t>
            </a:r>
            <a:endParaRPr lang="en-US" sz="2400" b="0" i="0" u="none" strike="noStrike" dirty="0">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sz="2400" b="0" i="0" u="none" strike="noStrike" dirty="0">
                <a:solidFill>
                  <a:srgbClr val="000000"/>
                </a:solidFill>
                <a:latin typeface="Calibri" panose="020F0502020204030204" pitchFamily="34" charset="0"/>
                <a:ea typeface="游明朝" charset="0"/>
                <a:cs typeface="Calibri" panose="020F0502020204030204" pitchFamily="34" charset="0"/>
              </a:rPr>
              <a:t> </a:t>
            </a:r>
            <a:r>
              <a:rPr sz="2400" b="0" i="0" u="none" strike="noStrike" dirty="0">
                <a:solidFill>
                  <a:srgbClr val="C00000"/>
                </a:solidFill>
                <a:latin typeface="Calibri" panose="020F0502020204030204" pitchFamily="34" charset="0"/>
                <a:ea typeface="游明朝" charset="0"/>
                <a:cs typeface="Calibri" panose="020F0502020204030204" pitchFamily="34" charset="0"/>
              </a:rPr>
              <a:t>BEAM</a:t>
            </a:r>
            <a:endParaRPr lang="en-US" sz="2400" b="0" i="0" u="none" strike="noStrike" dirty="0">
              <a:solidFill>
                <a:srgbClr val="C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sz="2400" b="0" i="0" u="none" strike="noStrike" dirty="0">
                <a:solidFill>
                  <a:srgbClr val="C00000"/>
                </a:solidFill>
                <a:latin typeface="Calibri" panose="020F0502020204030204" pitchFamily="34" charset="0"/>
                <a:ea typeface="游明朝" charset="0"/>
                <a:cs typeface="Calibri" panose="020F0502020204030204" pitchFamily="34" charset="0"/>
              </a:rPr>
              <a:t>CLV </a:t>
            </a:r>
            <a:r>
              <a:rPr sz="2400" b="0" i="0" u="none" strike="noStrike" dirty="0">
                <a:solidFill>
                  <a:srgbClr val="000000"/>
                </a:solidFill>
                <a:latin typeface="Calibri" panose="020F0502020204030204" pitchFamily="34" charset="0"/>
                <a:ea typeface="游明朝" charset="0"/>
                <a:cs typeface="Calibri" panose="020F0502020204030204" pitchFamily="34" charset="0"/>
              </a:rPr>
              <a:t>(cyclophosphamide,</a:t>
            </a:r>
            <a:r>
              <a:rPr lang="en-US" sz="2400" b="0" i="0" u="none" strike="noStrike" dirty="0">
                <a:solidFill>
                  <a:srgbClr val="000000"/>
                </a:solidFill>
                <a:latin typeface="Calibri" panose="020F0502020204030204" pitchFamily="34" charset="0"/>
                <a:ea typeface="游明朝" charset="0"/>
                <a:cs typeface="Calibri" panose="020F0502020204030204" pitchFamily="34" charset="0"/>
              </a:rPr>
              <a:t> </a:t>
            </a:r>
            <a:r>
              <a:rPr sz="2400" b="0" i="0" u="none" strike="noStrike" dirty="0" err="1">
                <a:solidFill>
                  <a:srgbClr val="000000"/>
                </a:solidFill>
                <a:latin typeface="Calibri" panose="020F0502020204030204" pitchFamily="34" charset="0"/>
                <a:ea typeface="游明朝" charset="0"/>
                <a:cs typeface="Calibri" panose="020F0502020204030204" pitchFamily="34" charset="0"/>
              </a:rPr>
              <a:t>lomustine</a:t>
            </a:r>
            <a:r>
              <a:rPr sz="2400" b="0" i="0" u="none" strike="noStrike" dirty="0">
                <a:solidFill>
                  <a:srgbClr val="000000"/>
                </a:solidFill>
                <a:latin typeface="Calibri" panose="020F0502020204030204" pitchFamily="34" charset="0"/>
                <a:ea typeface="游明朝" charset="0"/>
                <a:cs typeface="Calibri" panose="020F0502020204030204" pitchFamily="34" charset="0"/>
              </a:rPr>
              <a:t>, etoposide) </a:t>
            </a:r>
            <a:endParaRPr lang="en-US" sz="2400" b="0" i="0" u="none" strike="noStrike" dirty="0">
              <a:solidFill>
                <a:srgbClr val="000000"/>
              </a:solidFill>
              <a:latin typeface="Calibri" panose="020F0502020204030204" pitchFamily="34" charset="0"/>
              <a:ea typeface="游明朝" charset="0"/>
              <a:cs typeface="Calibri" panose="020F0502020204030204" pitchFamily="34" charset="0"/>
            </a:endParaRPr>
          </a:p>
          <a:p>
            <a:pPr marL="0" marR="0" indent="0" algn="l">
              <a:lnSpc>
                <a:spcPct val="100000"/>
              </a:lnSpc>
              <a:spcBef>
                <a:spcPts val="0"/>
              </a:spcBef>
              <a:spcAft>
                <a:spcPts val="0"/>
              </a:spcAft>
            </a:pPr>
            <a:r>
              <a:rPr sz="2400" b="0" i="0" u="none" strike="noStrike" dirty="0">
                <a:solidFill>
                  <a:srgbClr val="C00000"/>
                </a:solidFill>
                <a:latin typeface="Calibri" panose="020F0502020204030204" pitchFamily="34" charset="0"/>
                <a:ea typeface="游明朝" charset="0"/>
                <a:cs typeface="Calibri" panose="020F0502020204030204" pitchFamily="34" charset="0"/>
              </a:rPr>
              <a:t>LEAM </a:t>
            </a:r>
            <a:r>
              <a:rPr sz="2400" b="0" i="0" u="none" strike="noStrike" dirty="0">
                <a:solidFill>
                  <a:srgbClr val="000000"/>
                </a:solidFill>
                <a:latin typeface="Calibri" panose="020F0502020204030204" pitchFamily="34" charset="0"/>
                <a:ea typeface="游明朝" charset="0"/>
                <a:cs typeface="Calibri" panose="020F0502020204030204" pitchFamily="34" charset="0"/>
              </a:rPr>
              <a:t>(</a:t>
            </a:r>
            <a:r>
              <a:rPr sz="2400" b="0" i="0" u="none" strike="noStrike" dirty="0" err="1">
                <a:solidFill>
                  <a:srgbClr val="000000"/>
                </a:solidFill>
                <a:latin typeface="Calibri" panose="020F0502020204030204" pitchFamily="34" charset="0"/>
                <a:ea typeface="游明朝" charset="0"/>
                <a:cs typeface="Calibri" panose="020F0502020204030204" pitchFamily="34" charset="0"/>
              </a:rPr>
              <a:t>lomustine</a:t>
            </a:r>
            <a:r>
              <a:rPr sz="2400" b="0" i="0" u="none" strike="noStrike" dirty="0">
                <a:solidFill>
                  <a:srgbClr val="000000"/>
                </a:solidFill>
                <a:latin typeface="Calibri" panose="020F0502020204030204" pitchFamily="34" charset="0"/>
                <a:ea typeface="游明朝" charset="0"/>
                <a:cs typeface="Calibri" panose="020F0502020204030204" pitchFamily="34" charset="0"/>
              </a:rPr>
              <a:t>, etoposide, cytarabine, and melphalan),</a:t>
            </a:r>
            <a:endParaRPr lang="en-US" sz="2400" b="0" i="0" u="none" strike="noStrike" dirty="0">
              <a:solidFill>
                <a:srgbClr val="000000"/>
              </a:solidFill>
              <a:latin typeface="Calibri" panose="020F0502020204030204" pitchFamily="34" charset="0"/>
              <a:ea typeface="游明朝" charset="0"/>
              <a:cs typeface="Calibri" panose="020F0502020204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Notes Theme">
  <a:themeElements>
    <a:clrScheme name="Office Notes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Notes Theme">
      <a:majorFont>
        <a:latin typeface="Calibri"/>
        <a:ea typeface=""/>
        <a:cs typeface=""/>
      </a:majorFont>
      <a:minorFont>
        <a:latin typeface="Calibri"/>
        <a:ea typeface=""/>
        <a:cs typeface=""/>
      </a:minorFont>
    </a:fontScheme>
    <a:fmtScheme name="Office Notes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1"/>
        </a:gradFill>
      </a:fillStyleLst>
      <a:lnStyleLst>
        <a:ln w="9525" cap="flat" cmpd="sng">
          <a:solidFill>
            <a:schemeClr val="phClr">
              <a:shade val="95000"/>
              <a:satMod val="105000"/>
            </a:schemeClr>
          </a:solidFill>
          <a:prstDash val="solid"/>
        </a:ln>
        <a:ln w="25400" cap="flat" cmpd="sng">
          <a:solidFill>
            <a:schemeClr val="phClr"/>
          </a:solidFill>
          <a:prstDash val="solid"/>
        </a:ln>
        <a:ln w="38100" cap="flat" cmpd="sng">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179</TotalTime>
  <Words>1317</Words>
  <Application>Microsoft Office PowerPoint</Application>
  <PresentationFormat>On-screen Show (4:3)</PresentationFormat>
  <Paragraphs>141</Paragraphs>
  <Slides>24</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Century Gothic</vt:lpstr>
      <vt:lpstr>Tahoma</vt:lpstr>
      <vt:lpstr>Wingdings 3</vt:lpstr>
      <vt:lpstr>游明朝</vt:lpstr>
      <vt:lpstr>Wisp</vt:lpstr>
      <vt:lpstr>R/R DLBCL  Up dates</vt:lpstr>
      <vt:lpstr>Hematopoietic Progenitor Cell Transplantation in Adolescents, and Young Adults With Relapsed Mature B-Cell NHL</vt:lpstr>
      <vt:lpstr>PowerPoint Presentation</vt:lpstr>
      <vt:lpstr>Maintenance after HCT</vt:lpstr>
      <vt:lpstr>CAR Tcell</vt:lpstr>
      <vt:lpstr>CD19 CAR T cells following autologous transplantation in poor-risk relapsed and refractory B-cell non-Hodgkin lymphoma</vt:lpstr>
      <vt:lpstr>PowerPoint Presentation</vt:lpstr>
      <vt:lpstr>CONCLUSION</vt:lpstr>
      <vt:lpstr>LEAM vs. BEAM vs. CLV Conditioning Regimen for Autologous Stem Cell Transplantation in Malignant Lymphomas. Retrospective Comparison of Toxicity and Efficacy on 222 Patients in the First 100 Days After Transplant, On Behalf of the Romanian Society for Bone Marrow Transplantation</vt:lpstr>
      <vt:lpstr>PowerPoint Presentation</vt:lpstr>
      <vt:lpstr>CONCLUSION</vt:lpstr>
      <vt:lpstr>The Role of Autologous Stem Cell Transplantation in th Treatment of Diffuse Large B-cell Lymphoma in the Era of CAR-T Cell Therapy </vt:lpstr>
      <vt:lpstr>PowerPoint Presentation</vt:lpstr>
      <vt:lpstr>PowerPoint Presentation</vt:lpstr>
      <vt:lpstr>PowerPoint Presentation</vt:lpstr>
      <vt:lpstr>Impact of bone marrow involvement on outcome in relapsed and refractory transplant eligible diffuse large B-cell lymphoma and transformed indolent lymphoma</vt:lpstr>
      <vt:lpstr>PowerPoint Presentation</vt:lpstr>
      <vt:lpstr>PowerPoint Presentation</vt:lpstr>
      <vt:lpstr>Outcome in patients with diffuse large B-cell lymphoma who relapse after autologous stem cell transplantation and receive active therapy. A retrospective analysis of the Lymphoma Working Party of the  EBMT</vt:lpstr>
      <vt:lpstr>CONCLUSION</vt:lpstr>
      <vt:lpstr>Checkpoint inhibition to prevent or treat relapse in allogeneic hematopoietic cell transplantation</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CD19 CAR T cells following autologous transplantation in poor-risk relapsed and refractory B-cell non-Hodgkin lymphoma</dc:title>
  <dc:creator>User</dc:creator>
  <cp:lastModifiedBy>home</cp:lastModifiedBy>
  <cp:revision>38</cp:revision>
  <dcterms:created xsi:type="dcterms:W3CDTF">2006-08-16T00:00:00Z</dcterms:created>
  <dcterms:modified xsi:type="dcterms:W3CDTF">2020-09-15T15:12:26Z</dcterms:modified>
</cp:coreProperties>
</file>